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258" r:id="rId2"/>
    <p:sldId id="394" r:id="rId3"/>
    <p:sldId id="391" r:id="rId4"/>
    <p:sldId id="392" r:id="rId5"/>
    <p:sldId id="403" r:id="rId6"/>
    <p:sldId id="393" r:id="rId7"/>
    <p:sldId id="402" r:id="rId8"/>
    <p:sldId id="351" r:id="rId9"/>
    <p:sldId id="395" r:id="rId10"/>
    <p:sldId id="396" r:id="rId11"/>
    <p:sldId id="397" r:id="rId12"/>
    <p:sldId id="398" r:id="rId13"/>
    <p:sldId id="399" r:id="rId14"/>
    <p:sldId id="400" r:id="rId15"/>
    <p:sldId id="401" r:id="rId16"/>
    <p:sldId id="373" r:id="rId17"/>
    <p:sldId id="386" r:id="rId18"/>
    <p:sldId id="389" r:id="rId19"/>
    <p:sldId id="350" r:id="rId20"/>
    <p:sldId id="335" r:id="rId21"/>
    <p:sldId id="404" r:id="rId22"/>
    <p:sldId id="364" r:id="rId23"/>
    <p:sldId id="371" r:id="rId24"/>
    <p:sldId id="337" r:id="rId25"/>
    <p:sldId id="338" r:id="rId26"/>
    <p:sldId id="379" r:id="rId27"/>
    <p:sldId id="374" r:id="rId28"/>
    <p:sldId id="405" r:id="rId29"/>
    <p:sldId id="390" r:id="rId30"/>
  </p:sldIdLst>
  <p:sldSz cx="9144000" cy="6858000" type="screen4x3"/>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57" autoAdjust="0"/>
    <p:restoredTop sz="89950" autoAdjust="0"/>
  </p:normalViewPr>
  <p:slideViewPr>
    <p:cSldViewPr>
      <p:cViewPr>
        <p:scale>
          <a:sx n="100" d="100"/>
          <a:sy n="100" d="100"/>
        </p:scale>
        <p:origin x="-1944" y="-522"/>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Studies 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67FD7401-946D-4FAA-B0AC-7EFDC0F19800}" type="presOf" srcId="{36FCE294-578E-4239-AA31-8C08B22CBF44}" destId="{8A870AE5-E3AF-43FA-9452-9EBE4F33EAFC}" srcOrd="0" destOrd="0"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3E02D96D-8178-4ADF-A87A-5856B31732FC}" type="presOf" srcId="{FC352735-91DD-4872-9A13-BB59DD998080}" destId="{8F634EB4-A193-411D-9844-110E9096E6CF}" srcOrd="0" destOrd="1"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33D32880-9ED5-4FD0-83A6-9D0E96A60973}" type="presOf" srcId="{08C65B1D-1751-494C-81B9-22B6D701E6FD}" destId="{FC4EBE70-90E8-411A-9FB0-6B1AC4A87B93}" srcOrd="0" destOrd="1" presId="urn:microsoft.com/office/officeart/2005/8/layout/vList2"/>
    <dgm:cxn modelId="{942D770A-BCEA-4DB7-9AC0-74B957C61CE9}" type="presOf" srcId="{35CDCF9D-8603-4868-9AA8-C6854BF41F55}" destId="{8F634EB4-A193-411D-9844-110E9096E6CF}" srcOrd="0" destOrd="2" presId="urn:microsoft.com/office/officeart/2005/8/layout/vList2"/>
    <dgm:cxn modelId="{1D96B0D7-A122-4363-AD6E-CE67A5BBBFE5}" type="presOf" srcId="{3AC74038-1798-4045-A1C6-54F8E6B5F5CC}" destId="{FC4EBE70-90E8-411A-9FB0-6B1AC4A87B93}" srcOrd="0" destOrd="0" presId="urn:microsoft.com/office/officeart/2005/8/layout/vList2"/>
    <dgm:cxn modelId="{1294C70A-6CF3-4ACA-91FD-36AAC04A1322}" type="presOf" srcId="{C632B0BE-FB50-4BED-956A-ADDFD579CF73}" destId="{067576C0-14F1-42CC-8EB3-2C856D001886}" srcOrd="0" destOrd="2"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03D0F556-5CF3-43BA-9086-C0C353A4CE62}" srcId="{36FCE294-578E-4239-AA31-8C08B22CBF44}" destId="{35CDCF9D-8603-4868-9AA8-C6854BF41F55}" srcOrd="2" destOrd="0" parTransId="{647980E4-36BE-4E61-8FD0-EA6D21306A32}" sibTransId="{F630D8BE-21C6-4024-A767-5650403A55A1}"/>
    <dgm:cxn modelId="{F36C0FB9-42D0-49B6-8BD5-E20FF6930E1E}" srcId="{F0C43BC7-0B40-4B4C-99FB-28C8161FD48A}" destId="{C632B0BE-FB50-4BED-956A-ADDFD579CF73}" srcOrd="2" destOrd="0" parTransId="{8E4C43C1-705F-49B7-B466-C2CF2C5637F7}" sibTransId="{22F7CD6A-04E9-481C-AA91-CE8F40FD0887}"/>
    <dgm:cxn modelId="{E0AB00BA-A65B-4E0C-AF73-BB6488929DA8}" type="presOf" srcId="{473440C5-C520-4226-8A7F-47C9AC0CABB2}" destId="{067576C0-14F1-42CC-8EB3-2C856D001886}"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74B8E8A6-E3AB-4141-8882-C5F1A7A3028A}" srcId="{F0C43BC7-0B40-4B4C-99FB-28C8161FD48A}" destId="{B845101C-6DC6-492E-AD3D-3F1BE3B050E4}" srcOrd="0" destOrd="0" parTransId="{C8B6581C-5934-4EE7-B48E-47FF6E70D1F7}" sibTransId="{16FC23EA-2453-42C7-B3D6-8AB0DCAA2332}"/>
    <dgm:cxn modelId="{D1BD02AC-FD77-4CA5-A2BC-1B781E1C9C7F}" srcId="{612DB3D6-486D-4652-9F17-1663BA2EE29E}" destId="{08C65B1D-1751-494C-81B9-22B6D701E6FD}" srcOrd="1" destOrd="0" parTransId="{894622AF-44B8-4F24-B2C3-41601843BD39}" sibTransId="{B09735A5-470D-4AD3-8C51-5BA29F35C731}"/>
    <dgm:cxn modelId="{D03CCF10-35FD-4901-9668-A4A5F444346A}" type="presOf" srcId="{612DB3D6-486D-4652-9F17-1663BA2EE29E}" destId="{8D1E576F-4533-4D9E-8711-3706EE60862B}" srcOrd="0" destOrd="0" presId="urn:microsoft.com/office/officeart/2005/8/layout/vList2"/>
    <dgm:cxn modelId="{E471E739-A6EA-4F89-9E03-522A7C9A367C}" srcId="{7BA9DAB4-01A2-4FD2-9B66-D4A2641783E3}" destId="{612DB3D6-486D-4652-9F17-1663BA2EE29E}" srcOrd="2" destOrd="0" parTransId="{B7B2F91A-3286-4D3E-BF6D-B3BCB753CF51}" sibTransId="{2CF3F127-4A04-4686-A96C-310A1DA53C50}"/>
    <dgm:cxn modelId="{1299BC48-726D-482A-AA8E-2E1F99786DE1}" type="presOf" srcId="{A3E90851-5523-4195-BF44-EE29A49306CB}" destId="{8F634EB4-A193-411D-9844-110E9096E6CF}" srcOrd="0" destOrd="0" presId="urn:microsoft.com/office/officeart/2005/8/layout/vList2"/>
    <dgm:cxn modelId="{7658146F-18F0-4B73-A961-BA50804C4F99}" type="presOf" srcId="{B845101C-6DC6-492E-AD3D-3F1BE3B050E4}" destId="{067576C0-14F1-42CC-8EB3-2C856D001886}" srcOrd="0" destOrd="0" presId="urn:microsoft.com/office/officeart/2005/8/layout/vList2"/>
    <dgm:cxn modelId="{8FEB0F3B-CD85-4EBF-9792-EA8979F7F37F}" type="presOf" srcId="{7BA9DAB4-01A2-4FD2-9B66-D4A2641783E3}" destId="{3C21564A-D06F-48C8-9EFB-F5D1B8409CF7}"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045C840D-0866-4462-8103-81E5DBDA8241}" srcId="{7BA9DAB4-01A2-4FD2-9B66-D4A2641783E3}" destId="{36FCE294-578E-4239-AA31-8C08B22CBF44}" srcOrd="1" destOrd="0" parTransId="{D494B079-AF16-4075-A7E2-AF54262D5CAC}" sibTransId="{FDDD0C38-717B-4AA4-BCC7-19368C518786}"/>
    <dgm:cxn modelId="{E818BAEF-425C-449D-84F9-FD8C72866E00}" type="presOf" srcId="{F0C43BC7-0B40-4B4C-99FB-28C8161FD48A}" destId="{2F9A748D-117E-4FA1-9DCF-DFEC2FD08392}" srcOrd="0" destOrd="0" presId="urn:microsoft.com/office/officeart/2005/8/layout/vList2"/>
    <dgm:cxn modelId="{BC5BE9C2-0D43-453C-B5C9-AF641C7B1B44}" type="presParOf" srcId="{3C21564A-D06F-48C8-9EFB-F5D1B8409CF7}" destId="{2F9A748D-117E-4FA1-9DCF-DFEC2FD08392}" srcOrd="0" destOrd="0" presId="urn:microsoft.com/office/officeart/2005/8/layout/vList2"/>
    <dgm:cxn modelId="{E480A15B-D118-4A44-80CD-863DF3D14C79}" type="presParOf" srcId="{3C21564A-D06F-48C8-9EFB-F5D1B8409CF7}" destId="{067576C0-14F1-42CC-8EB3-2C856D001886}" srcOrd="1" destOrd="0" presId="urn:microsoft.com/office/officeart/2005/8/layout/vList2"/>
    <dgm:cxn modelId="{D1EE57B3-F102-4B01-9B41-029AD3F9D741}" type="presParOf" srcId="{3C21564A-D06F-48C8-9EFB-F5D1B8409CF7}" destId="{8A870AE5-E3AF-43FA-9452-9EBE4F33EAFC}" srcOrd="2" destOrd="0" presId="urn:microsoft.com/office/officeart/2005/8/layout/vList2"/>
    <dgm:cxn modelId="{B5E1599D-55E5-412B-9AAE-E41FB1412A93}" type="presParOf" srcId="{3C21564A-D06F-48C8-9EFB-F5D1B8409CF7}" destId="{8F634EB4-A193-411D-9844-110E9096E6CF}" srcOrd="3" destOrd="0" presId="urn:microsoft.com/office/officeart/2005/8/layout/vList2"/>
    <dgm:cxn modelId="{0D46AF08-B98F-4C26-8996-81D059F8C8F2}" type="presParOf" srcId="{3C21564A-D06F-48C8-9EFB-F5D1B8409CF7}" destId="{8D1E576F-4533-4D9E-8711-3706EE60862B}" srcOrd="4" destOrd="0" presId="urn:microsoft.com/office/officeart/2005/8/layout/vList2"/>
    <dgm:cxn modelId="{1AD5CBCC-C2C7-4B36-AEBA-C8B11A6D83A7}"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B5F074-6722-4061-AC8C-53B37A76B2AD}" type="doc">
      <dgm:prSet loTypeId="urn:microsoft.com/office/officeart/2005/8/layout/vList2" loCatId="list" qsTypeId="urn:microsoft.com/office/officeart/2005/8/quickstyle/simple4" qsCatId="simple" csTypeId="urn:microsoft.com/office/officeart/2005/8/colors/colorful1#9" csCatId="colorful" phldr="1"/>
      <dgm:spPr/>
      <dgm:t>
        <a:bodyPr/>
        <a:lstStyle/>
        <a:p>
          <a:endParaRPr lang="en-US"/>
        </a:p>
      </dgm:t>
    </dgm:pt>
    <dgm:pt modelId="{B08D7350-C6D4-4C10-9F60-0EC53C923DB2}">
      <dgm:prSet phldrT="[Text]"/>
      <dgm:spPr/>
      <dgm:t>
        <a:bodyPr/>
        <a:lstStyle/>
        <a:p>
          <a:r>
            <a:rPr lang="en-US" dirty="0" smtClean="0"/>
            <a:t>System Analysis and Design</a:t>
          </a:r>
          <a:endParaRPr lang="en-US" dirty="0"/>
        </a:p>
      </dgm:t>
    </dgm:pt>
    <dgm:pt modelId="{B346AD68-093F-4184-AEA2-5DF1345C7119}" type="parTrans" cxnId="{1BE38FF3-B8D8-4401-A28C-D4DFDB6160FF}">
      <dgm:prSet/>
      <dgm:spPr/>
      <dgm:t>
        <a:bodyPr/>
        <a:lstStyle/>
        <a:p>
          <a:endParaRPr lang="en-US"/>
        </a:p>
      </dgm:t>
    </dgm:pt>
    <dgm:pt modelId="{42D94D47-658F-47F8-B83D-D270B4FC15CC}" type="sibTrans" cxnId="{1BE38FF3-B8D8-4401-A28C-D4DFDB6160FF}">
      <dgm:prSet/>
      <dgm:spPr/>
      <dgm:t>
        <a:bodyPr/>
        <a:lstStyle/>
        <a:p>
          <a:endParaRPr lang="en-US"/>
        </a:p>
      </dgm:t>
    </dgm:pt>
    <dgm:pt modelId="{FA59D978-543A-4F1A-AB63-0B992128B648}">
      <dgm:prSet phldrT="[Text]"/>
      <dgm:spPr/>
      <dgm:t>
        <a:bodyPr/>
        <a:lstStyle/>
        <a:p>
          <a:r>
            <a:rPr lang="en-US" dirty="0" smtClean="0"/>
            <a:t>Dr. Dirk </a:t>
          </a:r>
          <a:r>
            <a:rPr lang="en-US" dirty="0" err="1" smtClean="0"/>
            <a:t>Colbry</a:t>
          </a:r>
          <a:endParaRPr lang="en-US" dirty="0"/>
        </a:p>
      </dgm:t>
    </dgm:pt>
    <dgm:pt modelId="{48A7BDBF-D96E-4C0C-A7F4-10C378E72C8B}" type="parTrans" cxnId="{D0D81AE7-383C-4589-BF52-5AA8F53B9D2A}">
      <dgm:prSet/>
      <dgm:spPr/>
      <dgm:t>
        <a:bodyPr/>
        <a:lstStyle/>
        <a:p>
          <a:endParaRPr lang="en-US"/>
        </a:p>
      </dgm:t>
    </dgm:pt>
    <dgm:pt modelId="{B0C1C532-2340-4B40-BDC1-AA4AA164E174}" type="sibTrans" cxnId="{D0D81AE7-383C-4589-BF52-5AA8F53B9D2A}">
      <dgm:prSet/>
      <dgm:spPr/>
      <dgm:t>
        <a:bodyPr/>
        <a:lstStyle/>
        <a:p>
          <a:endParaRPr lang="en-US"/>
        </a:p>
      </dgm:t>
    </dgm:pt>
    <dgm:pt modelId="{6FB61ECF-DC1C-4A0D-B6AF-60B2FF95DFAD}">
      <dgm:prSet phldrT="[Text]"/>
      <dgm:spPr/>
      <dgm:t>
        <a:bodyPr/>
        <a:lstStyle/>
        <a:p>
          <a:r>
            <a:rPr lang="en-US" dirty="0" smtClean="0"/>
            <a:t>Body Rocking</a:t>
          </a:r>
          <a:endParaRPr lang="en-US" dirty="0"/>
        </a:p>
      </dgm:t>
    </dgm:pt>
    <dgm:pt modelId="{7E9D1B5A-CD94-4E14-9A53-8C1AF8605196}" type="parTrans" cxnId="{5E70B8C6-6B85-4150-B01F-FCBC2F4D84E6}">
      <dgm:prSet/>
      <dgm:spPr/>
      <dgm:t>
        <a:bodyPr/>
        <a:lstStyle/>
        <a:p>
          <a:endParaRPr lang="en-US"/>
        </a:p>
      </dgm:t>
    </dgm:pt>
    <dgm:pt modelId="{02D8C797-2821-4C20-A6C2-8C27BB5E63CE}" type="sibTrans" cxnId="{5E70B8C6-6B85-4150-B01F-FCBC2F4D84E6}">
      <dgm:prSet/>
      <dgm:spPr/>
      <dgm:t>
        <a:bodyPr/>
        <a:lstStyle/>
        <a:p>
          <a:endParaRPr lang="en-US"/>
        </a:p>
      </dgm:t>
    </dgm:pt>
    <dgm:pt modelId="{09DB69D9-49DF-47AB-84D0-59083DF4E6CB}">
      <dgm:prSet phldrT="[Text]"/>
      <dgm:spPr/>
      <dgm:t>
        <a:bodyPr/>
        <a:lstStyle/>
        <a:p>
          <a:r>
            <a:rPr lang="en-US" dirty="0" smtClean="0"/>
            <a:t>Narayanan CK</a:t>
          </a:r>
          <a:endParaRPr lang="en-US" dirty="0"/>
        </a:p>
      </dgm:t>
    </dgm:pt>
    <dgm:pt modelId="{C9926F84-405C-4502-A9AF-8DEF3C64F99F}" type="parTrans" cxnId="{05050F99-A44A-4D92-ABFC-25E33DEBDA48}">
      <dgm:prSet/>
      <dgm:spPr/>
      <dgm:t>
        <a:bodyPr/>
        <a:lstStyle/>
        <a:p>
          <a:endParaRPr lang="en-US"/>
        </a:p>
      </dgm:t>
    </dgm:pt>
    <dgm:pt modelId="{73960A66-D846-4E2A-819E-DD6811AE4087}" type="sibTrans" cxnId="{05050F99-A44A-4D92-ABFC-25E33DEBDA48}">
      <dgm:prSet/>
      <dgm:spPr/>
      <dgm:t>
        <a:bodyPr/>
        <a:lstStyle/>
        <a:p>
          <a:endParaRPr lang="en-US"/>
        </a:p>
      </dgm:t>
    </dgm:pt>
    <dgm:pt modelId="{85D81307-AAEF-4563-A148-A7F871C9D714}">
      <dgm:prSet phldrT="[Text]"/>
      <dgm:spPr/>
      <dgm:t>
        <a:bodyPr/>
        <a:lstStyle/>
        <a:p>
          <a:r>
            <a:rPr lang="en-US" dirty="0" smtClean="0"/>
            <a:t>Dr. Terri Hedgpeth</a:t>
          </a:r>
          <a:endParaRPr lang="en-US" dirty="0"/>
        </a:p>
      </dgm:t>
    </dgm:pt>
    <dgm:pt modelId="{13868F41-3C1A-43E5-BD5D-762ED213D21C}" type="parTrans" cxnId="{057F0F90-2230-415C-839D-0531FD58417C}">
      <dgm:prSet/>
      <dgm:spPr/>
      <dgm:t>
        <a:bodyPr/>
        <a:lstStyle/>
        <a:p>
          <a:endParaRPr lang="en-US"/>
        </a:p>
      </dgm:t>
    </dgm:pt>
    <dgm:pt modelId="{19D99DB9-5506-4B9C-925C-51E4C752ECAB}" type="sibTrans" cxnId="{057F0F90-2230-415C-839D-0531FD58417C}">
      <dgm:prSet/>
      <dgm:spPr/>
      <dgm:t>
        <a:bodyPr/>
        <a:lstStyle/>
        <a:p>
          <a:endParaRPr lang="en-US"/>
        </a:p>
      </dgm:t>
    </dgm:pt>
    <dgm:pt modelId="{6CB74476-2249-41E6-A182-249C6083BBF8}">
      <dgm:prSet phldrT="[Text]"/>
      <dgm:spPr/>
      <dgm:t>
        <a:bodyPr/>
        <a:lstStyle/>
        <a:p>
          <a:r>
            <a:rPr lang="en-US" dirty="0" smtClean="0"/>
            <a:t>Dr. John Black</a:t>
          </a:r>
          <a:endParaRPr lang="en-US" dirty="0"/>
        </a:p>
      </dgm:t>
    </dgm:pt>
    <dgm:pt modelId="{514F3EFD-2BBF-41D8-9768-295DD4094A69}" type="parTrans" cxnId="{13DA43FE-FA15-41E5-9853-2AE5F33D8CE3}">
      <dgm:prSet/>
      <dgm:spPr/>
      <dgm:t>
        <a:bodyPr/>
        <a:lstStyle/>
        <a:p>
          <a:endParaRPr lang="en-US"/>
        </a:p>
      </dgm:t>
    </dgm:pt>
    <dgm:pt modelId="{8A54AB26-1EA2-4864-AF7E-AE628650BDF0}" type="sibTrans" cxnId="{13DA43FE-FA15-41E5-9853-2AE5F33D8CE3}">
      <dgm:prSet/>
      <dgm:spPr/>
      <dgm:t>
        <a:bodyPr/>
        <a:lstStyle/>
        <a:p>
          <a:endParaRPr lang="en-US"/>
        </a:p>
      </dgm:t>
    </dgm:pt>
    <dgm:pt modelId="{02526C74-FAC3-4907-AEA2-AAB3042A8F50}">
      <dgm:prSet phldrT="[Text]"/>
      <dgm:spPr/>
      <dgm:t>
        <a:bodyPr/>
        <a:lstStyle/>
        <a:p>
          <a:r>
            <a:rPr lang="en-US" dirty="0" smtClean="0"/>
            <a:t>Proxemics</a:t>
          </a:r>
          <a:endParaRPr lang="en-US" dirty="0"/>
        </a:p>
      </dgm:t>
    </dgm:pt>
    <dgm:pt modelId="{4E3EFF45-457B-4A95-B0F8-047027B2FB8C}" type="parTrans" cxnId="{8650839F-5784-4A6F-B629-70D15AA6038B}">
      <dgm:prSet/>
      <dgm:spPr/>
      <dgm:t>
        <a:bodyPr/>
        <a:lstStyle/>
        <a:p>
          <a:endParaRPr lang="en-US"/>
        </a:p>
      </dgm:t>
    </dgm:pt>
    <dgm:pt modelId="{C9B77D98-8F4A-45F4-9A33-3768A49FB04E}" type="sibTrans" cxnId="{8650839F-5784-4A6F-B629-70D15AA6038B}">
      <dgm:prSet/>
      <dgm:spPr/>
      <dgm:t>
        <a:bodyPr/>
        <a:lstStyle/>
        <a:p>
          <a:endParaRPr lang="en-US"/>
        </a:p>
      </dgm:t>
    </dgm:pt>
    <dgm:pt modelId="{EA8CF625-3BF1-4A27-B0D2-38CA165E8E19}">
      <dgm:prSet phldrT="[Text]"/>
      <dgm:spPr/>
      <dgm:t>
        <a:bodyPr/>
        <a:lstStyle/>
        <a:p>
          <a:r>
            <a:rPr lang="en-US" dirty="0" smtClean="0"/>
            <a:t>Troy McDaniel</a:t>
          </a:r>
          <a:endParaRPr lang="en-US" dirty="0"/>
        </a:p>
      </dgm:t>
    </dgm:pt>
    <dgm:pt modelId="{0EBA090F-99B1-4343-B8E9-ED08FB6209C9}" type="parTrans" cxnId="{905137E0-2F6A-46B1-865D-56B323318E21}">
      <dgm:prSet/>
      <dgm:spPr/>
      <dgm:t>
        <a:bodyPr/>
        <a:lstStyle/>
        <a:p>
          <a:endParaRPr lang="en-US"/>
        </a:p>
      </dgm:t>
    </dgm:pt>
    <dgm:pt modelId="{E7FDB7E6-4976-4DD6-9D70-D943242B084E}" type="sibTrans" cxnId="{905137E0-2F6A-46B1-865D-56B323318E21}">
      <dgm:prSet/>
      <dgm:spPr/>
      <dgm:t>
        <a:bodyPr/>
        <a:lstStyle/>
        <a:p>
          <a:endParaRPr lang="en-US"/>
        </a:p>
      </dgm:t>
    </dgm:pt>
    <dgm:pt modelId="{66FFAE9B-AD5A-4197-A457-13E67FFE4EDC}">
      <dgm:prSet phldrT="[Text]"/>
      <dgm:spPr/>
      <dgm:t>
        <a:bodyPr/>
        <a:lstStyle/>
        <a:p>
          <a:r>
            <a:rPr lang="en-US" dirty="0" smtClean="0"/>
            <a:t>Jacob Rosenthal</a:t>
          </a:r>
          <a:endParaRPr lang="en-US" dirty="0"/>
        </a:p>
      </dgm:t>
    </dgm:pt>
    <dgm:pt modelId="{32D6EB12-F00E-45AF-B9EC-69959642C934}" type="parTrans" cxnId="{DF1B97DB-80B2-4845-BAA7-F4D0771A8533}">
      <dgm:prSet/>
      <dgm:spPr/>
      <dgm:t>
        <a:bodyPr/>
        <a:lstStyle/>
        <a:p>
          <a:endParaRPr lang="en-US"/>
        </a:p>
      </dgm:t>
    </dgm:pt>
    <dgm:pt modelId="{82F6C909-6536-41D4-BB45-96D79293BB3A}" type="sibTrans" cxnId="{DF1B97DB-80B2-4845-BAA7-F4D0771A8533}">
      <dgm:prSet/>
      <dgm:spPr/>
      <dgm:t>
        <a:bodyPr/>
        <a:lstStyle/>
        <a:p>
          <a:endParaRPr lang="en-US"/>
        </a:p>
      </dgm:t>
    </dgm:pt>
    <dgm:pt modelId="{CA279DE0-F79A-4B9B-BFB5-70DA5E831F8E}">
      <dgm:prSet phldrT="[Text]"/>
      <dgm:spPr/>
      <dgm:t>
        <a:bodyPr/>
        <a:lstStyle/>
        <a:p>
          <a:r>
            <a:rPr lang="en-US" dirty="0" smtClean="0"/>
            <a:t>Nathan Edwards</a:t>
          </a:r>
          <a:endParaRPr lang="en-US" dirty="0"/>
        </a:p>
      </dgm:t>
    </dgm:pt>
    <dgm:pt modelId="{29F335D4-6B03-4A3A-8D19-8B907D8B5037}" type="parTrans" cxnId="{EE8E9F48-0A1A-4696-8D02-59755F94E25F}">
      <dgm:prSet/>
      <dgm:spPr/>
      <dgm:t>
        <a:bodyPr/>
        <a:lstStyle/>
        <a:p>
          <a:endParaRPr lang="en-US"/>
        </a:p>
      </dgm:t>
    </dgm:pt>
    <dgm:pt modelId="{31B042CA-1C4C-4927-88CD-8D71FA7F5A7C}" type="sibTrans" cxnId="{EE8E9F48-0A1A-4696-8D02-59755F94E25F}">
      <dgm:prSet/>
      <dgm:spPr/>
      <dgm:t>
        <a:bodyPr/>
        <a:lstStyle/>
        <a:p>
          <a:endParaRPr lang="en-US"/>
        </a:p>
      </dgm:t>
    </dgm:pt>
    <dgm:pt modelId="{12D1F396-A006-4FE8-BD96-35FFBF1F2B5E}">
      <dgm:prSet phldrT="[Text]"/>
      <dgm:spPr/>
      <dgm:t>
        <a:bodyPr/>
        <a:lstStyle/>
        <a:p>
          <a:r>
            <a:rPr lang="en-US" dirty="0" err="1" smtClean="0"/>
            <a:t>Lakshmi</a:t>
          </a:r>
          <a:r>
            <a:rPr lang="en-US" dirty="0" smtClean="0"/>
            <a:t> </a:t>
          </a:r>
          <a:r>
            <a:rPr lang="en-US" dirty="0" err="1" smtClean="0"/>
            <a:t>Gade</a:t>
          </a:r>
          <a:endParaRPr lang="en-US" dirty="0"/>
        </a:p>
      </dgm:t>
    </dgm:pt>
    <dgm:pt modelId="{D8EFE489-60DA-4224-9168-FA711CED0965}" type="parTrans" cxnId="{27F6EAC7-67FE-4117-8D9A-95C1C595960B}">
      <dgm:prSet/>
      <dgm:spPr/>
      <dgm:t>
        <a:bodyPr/>
        <a:lstStyle/>
        <a:p>
          <a:endParaRPr lang="en-US"/>
        </a:p>
      </dgm:t>
    </dgm:pt>
    <dgm:pt modelId="{154D188E-6CB7-422D-92EE-3CBAF60D9E2C}" type="sibTrans" cxnId="{27F6EAC7-67FE-4117-8D9A-95C1C595960B}">
      <dgm:prSet/>
      <dgm:spPr/>
      <dgm:t>
        <a:bodyPr/>
        <a:lstStyle/>
        <a:p>
          <a:endParaRPr lang="en-US"/>
        </a:p>
      </dgm:t>
    </dgm:pt>
    <dgm:pt modelId="{CAF1F701-DDE2-4697-9E58-777168FB2D62}">
      <dgm:prSet phldrT="[Text]"/>
      <dgm:spPr/>
      <dgm:t>
        <a:bodyPr/>
        <a:lstStyle/>
        <a:p>
          <a:r>
            <a:rPr lang="en-US" dirty="0" smtClean="0"/>
            <a:t>Facial Expression </a:t>
          </a:r>
          <a:endParaRPr lang="en-US" dirty="0"/>
        </a:p>
      </dgm:t>
    </dgm:pt>
    <dgm:pt modelId="{D932751F-9756-4014-9095-C14FF312C73E}" type="parTrans" cxnId="{BC987E49-3930-4A48-B439-9BC353098346}">
      <dgm:prSet/>
      <dgm:spPr/>
      <dgm:t>
        <a:bodyPr/>
        <a:lstStyle/>
        <a:p>
          <a:endParaRPr lang="en-US"/>
        </a:p>
      </dgm:t>
    </dgm:pt>
    <dgm:pt modelId="{44D0353B-1C19-4CB9-A387-FFA2F55AF6C8}" type="sibTrans" cxnId="{BC987E49-3930-4A48-B439-9BC353098346}">
      <dgm:prSet/>
      <dgm:spPr/>
      <dgm:t>
        <a:bodyPr/>
        <a:lstStyle/>
        <a:p>
          <a:endParaRPr lang="en-US"/>
        </a:p>
      </dgm:t>
    </dgm:pt>
    <dgm:pt modelId="{A5F325FA-6B28-4BD5-A2FB-DAE5E6D5171F}">
      <dgm:prSet phldrT="[Text]"/>
      <dgm:spPr/>
      <dgm:t>
        <a:bodyPr/>
        <a:lstStyle/>
        <a:p>
          <a:r>
            <a:rPr lang="en-US" dirty="0" smtClean="0"/>
            <a:t>Stephen McGuire</a:t>
          </a:r>
          <a:endParaRPr lang="en-US" dirty="0"/>
        </a:p>
      </dgm:t>
    </dgm:pt>
    <dgm:pt modelId="{AA2E4AD0-2E44-4CD1-B017-AD76388310FD}" type="parTrans" cxnId="{2EAEEC5E-F051-4E4E-AD99-D63529532045}">
      <dgm:prSet/>
      <dgm:spPr/>
      <dgm:t>
        <a:bodyPr/>
        <a:lstStyle/>
        <a:p>
          <a:endParaRPr lang="en-US"/>
        </a:p>
      </dgm:t>
    </dgm:pt>
    <dgm:pt modelId="{FF2E20BA-3868-4DE4-BC15-A0C5E537C0B0}" type="sibTrans" cxnId="{2EAEEC5E-F051-4E4E-AD99-D63529532045}">
      <dgm:prSet/>
      <dgm:spPr/>
      <dgm:t>
        <a:bodyPr/>
        <a:lstStyle/>
        <a:p>
          <a:endParaRPr lang="en-US"/>
        </a:p>
      </dgm:t>
    </dgm:pt>
    <dgm:pt modelId="{34DB722A-D694-4179-9F89-E87721434308}">
      <dgm:prSet phldrT="[Text]"/>
      <dgm:spPr/>
      <dgm:t>
        <a:bodyPr/>
        <a:lstStyle/>
        <a:p>
          <a:r>
            <a:rPr lang="en-US" dirty="0" err="1" smtClean="0"/>
            <a:t>Shantanu</a:t>
          </a:r>
          <a:r>
            <a:rPr lang="en-US" dirty="0" smtClean="0"/>
            <a:t> </a:t>
          </a:r>
          <a:r>
            <a:rPr lang="en-US" dirty="0" err="1" smtClean="0"/>
            <a:t>Bala</a:t>
          </a:r>
          <a:endParaRPr lang="en-US" dirty="0"/>
        </a:p>
      </dgm:t>
    </dgm:pt>
    <dgm:pt modelId="{9FCE769C-2B02-4112-93A8-B99251C915D5}" type="parTrans" cxnId="{0E22934A-521C-45B9-B796-84D2A57B5237}">
      <dgm:prSet/>
      <dgm:spPr/>
      <dgm:t>
        <a:bodyPr/>
        <a:lstStyle/>
        <a:p>
          <a:endParaRPr lang="en-US"/>
        </a:p>
      </dgm:t>
    </dgm:pt>
    <dgm:pt modelId="{71AEBEB7-B433-4F69-A656-BA78305DA25A}" type="sibTrans" cxnId="{0E22934A-521C-45B9-B796-84D2A57B5237}">
      <dgm:prSet/>
      <dgm:spPr/>
      <dgm:t>
        <a:bodyPr/>
        <a:lstStyle/>
        <a:p>
          <a:endParaRPr lang="en-US"/>
        </a:p>
      </dgm:t>
    </dgm:pt>
    <dgm:pt modelId="{B1352D7D-6EA6-4965-8C61-13FEC8BABD2C}">
      <dgm:prSet phldrT="[Text]"/>
      <dgm:spPr/>
      <dgm:t>
        <a:bodyPr/>
        <a:lstStyle/>
        <a:p>
          <a:r>
            <a:rPr lang="en-US" dirty="0" smtClean="0"/>
            <a:t>Dr. Michelle Shiota</a:t>
          </a:r>
          <a:endParaRPr lang="en-US" dirty="0"/>
        </a:p>
      </dgm:t>
    </dgm:pt>
    <dgm:pt modelId="{5AE2B1BA-5B89-4A00-A836-642E1F73E957}" type="parTrans" cxnId="{5F6697CD-D82C-4C7F-9889-EBDA36754469}">
      <dgm:prSet/>
      <dgm:spPr/>
      <dgm:t>
        <a:bodyPr/>
        <a:lstStyle/>
        <a:p>
          <a:endParaRPr lang="en-US"/>
        </a:p>
      </dgm:t>
    </dgm:pt>
    <dgm:pt modelId="{DCFAACCA-2D46-4FA4-B75E-ECE781373CBC}" type="sibTrans" cxnId="{5F6697CD-D82C-4C7F-9889-EBDA36754469}">
      <dgm:prSet/>
      <dgm:spPr/>
      <dgm:t>
        <a:bodyPr/>
        <a:lstStyle/>
        <a:p>
          <a:endParaRPr lang="en-US"/>
        </a:p>
      </dgm:t>
    </dgm:pt>
    <dgm:pt modelId="{6911C246-13EB-405A-BC4A-7CE00F9C1C0A}">
      <dgm:prSet phldrT="[Text]"/>
      <dgm:spPr/>
      <dgm:t>
        <a:bodyPr/>
        <a:lstStyle/>
        <a:p>
          <a:r>
            <a:rPr lang="en-US" dirty="0" smtClean="0"/>
            <a:t>Social Interaction Assistant</a:t>
          </a:r>
          <a:endParaRPr lang="en-US" dirty="0"/>
        </a:p>
      </dgm:t>
    </dgm:pt>
    <dgm:pt modelId="{36DC640B-64DA-479E-A389-D76BB400FECA}" type="parTrans" cxnId="{456BD28A-E6DF-4A72-A56F-D34225A94A22}">
      <dgm:prSet/>
      <dgm:spPr/>
      <dgm:t>
        <a:bodyPr/>
        <a:lstStyle/>
        <a:p>
          <a:endParaRPr lang="en-US"/>
        </a:p>
      </dgm:t>
    </dgm:pt>
    <dgm:pt modelId="{74C48658-9140-4881-933D-FB9AEC547479}" type="sibTrans" cxnId="{456BD28A-E6DF-4A72-A56F-D34225A94A22}">
      <dgm:prSet/>
      <dgm:spPr/>
      <dgm:t>
        <a:bodyPr/>
        <a:lstStyle/>
        <a:p>
          <a:endParaRPr lang="en-US"/>
        </a:p>
      </dgm:t>
    </dgm:pt>
    <dgm:pt modelId="{5808465D-AF45-4E5E-9A4E-FD9A2D065540}">
      <dgm:prSet phldrT="[Text]"/>
      <dgm:spPr/>
      <dgm:t>
        <a:bodyPr/>
        <a:lstStyle/>
        <a:p>
          <a:r>
            <a:rPr lang="en-US" dirty="0" smtClean="0"/>
            <a:t>Dr. Panch</a:t>
          </a:r>
          <a:endParaRPr lang="en-US" dirty="0"/>
        </a:p>
      </dgm:t>
    </dgm:pt>
    <dgm:pt modelId="{572BC8A4-A10F-4440-AA48-BA331EC37B44}" type="parTrans" cxnId="{F70C32C6-2BAF-4B84-B293-6196EBFE291C}">
      <dgm:prSet/>
      <dgm:spPr/>
      <dgm:t>
        <a:bodyPr/>
        <a:lstStyle/>
        <a:p>
          <a:endParaRPr lang="en-US"/>
        </a:p>
      </dgm:t>
    </dgm:pt>
    <dgm:pt modelId="{9DAB3B12-D8E3-44E3-A756-B25EDCB1EDFF}" type="sibTrans" cxnId="{F70C32C6-2BAF-4B84-B293-6196EBFE291C}">
      <dgm:prSet/>
      <dgm:spPr/>
      <dgm:t>
        <a:bodyPr/>
        <a:lstStyle/>
        <a:p>
          <a:endParaRPr lang="en-US"/>
        </a:p>
      </dgm:t>
    </dgm:pt>
    <dgm:pt modelId="{09F6CD2C-8A48-4C5B-B7A8-70CEB07240E4}">
      <dgm:prSet phldrT="[Text]"/>
      <dgm:spPr/>
      <dgm:t>
        <a:bodyPr/>
        <a:lstStyle/>
        <a:p>
          <a:r>
            <a:rPr lang="en-US" dirty="0" smtClean="0"/>
            <a:t>Dr. John Black</a:t>
          </a:r>
          <a:endParaRPr lang="en-US" dirty="0"/>
        </a:p>
      </dgm:t>
    </dgm:pt>
    <dgm:pt modelId="{BEBF5B91-DBA6-455B-B48A-079E4323D0BC}" type="parTrans" cxnId="{C29FBED2-0555-4C41-B596-01F4CC1B6914}">
      <dgm:prSet/>
      <dgm:spPr/>
      <dgm:t>
        <a:bodyPr/>
        <a:lstStyle/>
        <a:p>
          <a:endParaRPr lang="en-US"/>
        </a:p>
      </dgm:t>
    </dgm:pt>
    <dgm:pt modelId="{792E1FD5-3B3C-489E-AF81-94098718B2EC}" type="sibTrans" cxnId="{C29FBED2-0555-4C41-B596-01F4CC1B6914}">
      <dgm:prSet/>
      <dgm:spPr/>
      <dgm:t>
        <a:bodyPr/>
        <a:lstStyle/>
        <a:p>
          <a:endParaRPr lang="en-US"/>
        </a:p>
      </dgm:t>
    </dgm:pt>
    <dgm:pt modelId="{08D36DD4-DEDD-4EB5-B9FA-1F2263A4697D}">
      <dgm:prSet phldrT="[Text]"/>
      <dgm:spPr/>
      <dgm:t>
        <a:bodyPr/>
        <a:lstStyle/>
        <a:p>
          <a:r>
            <a:rPr lang="en-US" dirty="0" smtClean="0"/>
            <a:t>Identity of the person</a:t>
          </a:r>
          <a:endParaRPr lang="en-US" dirty="0"/>
        </a:p>
      </dgm:t>
    </dgm:pt>
    <dgm:pt modelId="{BFBD25FF-5D58-4091-9E3F-08AFE388383D}" type="parTrans" cxnId="{65C00F1B-57C5-4D73-B5C4-84472F098A2D}">
      <dgm:prSet/>
      <dgm:spPr/>
      <dgm:t>
        <a:bodyPr/>
        <a:lstStyle/>
        <a:p>
          <a:endParaRPr lang="en-US"/>
        </a:p>
      </dgm:t>
    </dgm:pt>
    <dgm:pt modelId="{6EC2EA65-8232-4938-8ADF-2311AA8D0D8B}" type="sibTrans" cxnId="{65C00F1B-57C5-4D73-B5C4-84472F098A2D}">
      <dgm:prSet/>
      <dgm:spPr/>
      <dgm:t>
        <a:bodyPr/>
        <a:lstStyle/>
        <a:p>
          <a:endParaRPr lang="en-US"/>
        </a:p>
      </dgm:t>
    </dgm:pt>
    <dgm:pt modelId="{08AAE8BC-4008-4E2A-9F25-CC8C6C04EAB9}">
      <dgm:prSet phldrT="[Text]"/>
      <dgm:spPr/>
      <dgm:t>
        <a:bodyPr/>
        <a:lstStyle/>
        <a:p>
          <a:r>
            <a:rPr lang="en-US" dirty="0" err="1" smtClean="0"/>
            <a:t>Vineeth</a:t>
          </a:r>
          <a:r>
            <a:rPr lang="en-US" dirty="0" smtClean="0"/>
            <a:t> </a:t>
          </a:r>
          <a:r>
            <a:rPr lang="en-US" dirty="0" err="1" smtClean="0"/>
            <a:t>Balasumbramanian</a:t>
          </a:r>
          <a:endParaRPr lang="en-US" dirty="0"/>
        </a:p>
      </dgm:t>
    </dgm:pt>
    <dgm:pt modelId="{DD2C0384-EABE-4B5C-BEEE-03EFA123CE4D}" type="parTrans" cxnId="{D6E7B7EB-0231-44F6-BB97-923515793F7F}">
      <dgm:prSet/>
      <dgm:spPr/>
      <dgm:t>
        <a:bodyPr/>
        <a:lstStyle/>
        <a:p>
          <a:endParaRPr lang="en-US"/>
        </a:p>
      </dgm:t>
    </dgm:pt>
    <dgm:pt modelId="{7A40CB36-564C-4601-B995-A40F758C6995}" type="sibTrans" cxnId="{D6E7B7EB-0231-44F6-BB97-923515793F7F}">
      <dgm:prSet/>
      <dgm:spPr/>
      <dgm:t>
        <a:bodyPr/>
        <a:lstStyle/>
        <a:p>
          <a:endParaRPr lang="en-US"/>
        </a:p>
      </dgm:t>
    </dgm:pt>
    <dgm:pt modelId="{1A8FDBF8-5B3D-449B-B57B-76CDAEEB1247}">
      <dgm:prSet phldrT="[Text]"/>
      <dgm:spPr/>
      <dgm:t>
        <a:bodyPr/>
        <a:lstStyle/>
        <a:p>
          <a:r>
            <a:rPr lang="en-US" dirty="0" smtClean="0"/>
            <a:t>Dr. John Black</a:t>
          </a:r>
          <a:endParaRPr lang="en-US" dirty="0"/>
        </a:p>
      </dgm:t>
    </dgm:pt>
    <dgm:pt modelId="{DEEF3DB4-DCED-461C-9C42-E67288E3A3BE}" type="parTrans" cxnId="{6FFE74B7-F3A3-45DD-878D-1C9F51E60198}">
      <dgm:prSet/>
      <dgm:spPr/>
      <dgm:t>
        <a:bodyPr/>
        <a:lstStyle/>
        <a:p>
          <a:endParaRPr lang="en-US"/>
        </a:p>
      </dgm:t>
    </dgm:pt>
    <dgm:pt modelId="{F79C4AD1-9B50-48F8-BAC4-F20B740CF7D5}" type="sibTrans" cxnId="{6FFE74B7-F3A3-45DD-878D-1C9F51E60198}">
      <dgm:prSet/>
      <dgm:spPr/>
      <dgm:t>
        <a:bodyPr/>
        <a:lstStyle/>
        <a:p>
          <a:endParaRPr lang="en-US"/>
        </a:p>
      </dgm:t>
    </dgm:pt>
    <dgm:pt modelId="{FE97F0B3-04BD-4009-A712-484947DC5F47}">
      <dgm:prSet phldrT="[Text]"/>
      <dgm:spPr/>
      <dgm:t>
        <a:bodyPr/>
        <a:lstStyle/>
        <a:p>
          <a:r>
            <a:rPr lang="en-US" dirty="0" smtClean="0"/>
            <a:t>Greg Little</a:t>
          </a:r>
          <a:endParaRPr lang="en-US" dirty="0"/>
        </a:p>
      </dgm:t>
    </dgm:pt>
    <dgm:pt modelId="{82712DFD-5CC2-42D3-8C88-DFFF631AF97E}" type="parTrans" cxnId="{63C608D5-A785-4458-838D-C90BD352C341}">
      <dgm:prSet/>
      <dgm:spPr/>
      <dgm:t>
        <a:bodyPr/>
        <a:lstStyle/>
        <a:p>
          <a:endParaRPr lang="en-US"/>
        </a:p>
      </dgm:t>
    </dgm:pt>
    <dgm:pt modelId="{85CBE97E-6D45-48E3-93C8-D52AADE8E95D}" type="sibTrans" cxnId="{63C608D5-A785-4458-838D-C90BD352C341}">
      <dgm:prSet/>
      <dgm:spPr/>
      <dgm:t>
        <a:bodyPr/>
        <a:lstStyle/>
        <a:p>
          <a:endParaRPr lang="en-US"/>
        </a:p>
      </dgm:t>
    </dgm:pt>
    <dgm:pt modelId="{722D5FEF-C94E-4AF0-AD2B-D2607184E788}">
      <dgm:prSet phldrT="[Text]"/>
      <dgm:spPr/>
      <dgm:t>
        <a:bodyPr/>
        <a:lstStyle/>
        <a:p>
          <a:r>
            <a:rPr lang="en-US" b="0" i="0" dirty="0" smtClean="0"/>
            <a:t>Michael </a:t>
          </a:r>
          <a:r>
            <a:rPr lang="en-US" b="0" i="0" dirty="0" err="1" smtClean="0"/>
            <a:t>Astrauskas</a:t>
          </a:r>
          <a:endParaRPr lang="en-US" dirty="0"/>
        </a:p>
      </dgm:t>
    </dgm:pt>
    <dgm:pt modelId="{F063E155-7680-4A62-9834-FCEB7C711417}" type="parTrans" cxnId="{0C309FD4-B107-4F6C-8956-582F932B04B7}">
      <dgm:prSet/>
      <dgm:spPr/>
      <dgm:t>
        <a:bodyPr/>
        <a:lstStyle/>
        <a:p>
          <a:endParaRPr lang="en-US"/>
        </a:p>
      </dgm:t>
    </dgm:pt>
    <dgm:pt modelId="{EB2040C9-4BC4-456A-8D49-4BFF50D665D6}" type="sibTrans" cxnId="{0C309FD4-B107-4F6C-8956-582F932B04B7}">
      <dgm:prSet/>
      <dgm:spPr/>
      <dgm:t>
        <a:bodyPr/>
        <a:lstStyle/>
        <a:p>
          <a:endParaRPr lang="en-US"/>
        </a:p>
      </dgm:t>
    </dgm:pt>
    <dgm:pt modelId="{6D6C0FA4-432D-481F-A6D1-19690C1725F1}" type="pres">
      <dgm:prSet presAssocID="{74B5F074-6722-4061-AC8C-53B37A76B2AD}" presName="linear" presStyleCnt="0">
        <dgm:presLayoutVars>
          <dgm:animLvl val="lvl"/>
          <dgm:resizeHandles val="exact"/>
        </dgm:presLayoutVars>
      </dgm:prSet>
      <dgm:spPr/>
      <dgm:t>
        <a:bodyPr/>
        <a:lstStyle/>
        <a:p>
          <a:endParaRPr lang="en-US"/>
        </a:p>
      </dgm:t>
    </dgm:pt>
    <dgm:pt modelId="{86B1D143-B50D-4A34-8215-81A2E464B3CA}" type="pres">
      <dgm:prSet presAssocID="{B08D7350-C6D4-4C10-9F60-0EC53C923DB2}" presName="parentText" presStyleLbl="node1" presStyleIdx="0" presStyleCnt="6">
        <dgm:presLayoutVars>
          <dgm:chMax val="0"/>
          <dgm:bulletEnabled val="1"/>
        </dgm:presLayoutVars>
      </dgm:prSet>
      <dgm:spPr/>
      <dgm:t>
        <a:bodyPr/>
        <a:lstStyle/>
        <a:p>
          <a:endParaRPr lang="en-US"/>
        </a:p>
      </dgm:t>
    </dgm:pt>
    <dgm:pt modelId="{A25553FD-54CA-4D08-9468-BDC221E5CE33}" type="pres">
      <dgm:prSet presAssocID="{B08D7350-C6D4-4C10-9F60-0EC53C923DB2}" presName="childText" presStyleLbl="revTx" presStyleIdx="0" presStyleCnt="6">
        <dgm:presLayoutVars>
          <dgm:bulletEnabled val="1"/>
        </dgm:presLayoutVars>
      </dgm:prSet>
      <dgm:spPr/>
      <dgm:t>
        <a:bodyPr/>
        <a:lstStyle/>
        <a:p>
          <a:endParaRPr lang="en-US"/>
        </a:p>
      </dgm:t>
    </dgm:pt>
    <dgm:pt modelId="{06731860-CA3E-4CB2-81D7-E64ADDF76724}" type="pres">
      <dgm:prSet presAssocID="{6FB61ECF-DC1C-4A0D-B6AF-60B2FF95DFAD}" presName="parentText" presStyleLbl="node1" presStyleIdx="1" presStyleCnt="6">
        <dgm:presLayoutVars>
          <dgm:chMax val="0"/>
          <dgm:bulletEnabled val="1"/>
        </dgm:presLayoutVars>
      </dgm:prSet>
      <dgm:spPr/>
      <dgm:t>
        <a:bodyPr/>
        <a:lstStyle/>
        <a:p>
          <a:endParaRPr lang="en-US"/>
        </a:p>
      </dgm:t>
    </dgm:pt>
    <dgm:pt modelId="{1CB89894-9DA7-465F-838D-EA4C4F213337}" type="pres">
      <dgm:prSet presAssocID="{6FB61ECF-DC1C-4A0D-B6AF-60B2FF95DFAD}" presName="childText" presStyleLbl="revTx" presStyleIdx="1" presStyleCnt="6">
        <dgm:presLayoutVars>
          <dgm:bulletEnabled val="1"/>
        </dgm:presLayoutVars>
      </dgm:prSet>
      <dgm:spPr/>
      <dgm:t>
        <a:bodyPr/>
        <a:lstStyle/>
        <a:p>
          <a:endParaRPr lang="en-US"/>
        </a:p>
      </dgm:t>
    </dgm:pt>
    <dgm:pt modelId="{FE1DA98D-4E19-4E87-8A3B-AF5540685EF6}" type="pres">
      <dgm:prSet presAssocID="{02526C74-FAC3-4907-AEA2-AAB3042A8F50}" presName="parentText" presStyleLbl="node1" presStyleIdx="2" presStyleCnt="6">
        <dgm:presLayoutVars>
          <dgm:chMax val="0"/>
          <dgm:bulletEnabled val="1"/>
        </dgm:presLayoutVars>
      </dgm:prSet>
      <dgm:spPr/>
      <dgm:t>
        <a:bodyPr/>
        <a:lstStyle/>
        <a:p>
          <a:endParaRPr lang="en-US"/>
        </a:p>
      </dgm:t>
    </dgm:pt>
    <dgm:pt modelId="{C9949DF9-1BDB-4880-B990-A3565449BE5A}" type="pres">
      <dgm:prSet presAssocID="{02526C74-FAC3-4907-AEA2-AAB3042A8F50}" presName="childText" presStyleLbl="revTx" presStyleIdx="2" presStyleCnt="6">
        <dgm:presLayoutVars>
          <dgm:bulletEnabled val="1"/>
        </dgm:presLayoutVars>
      </dgm:prSet>
      <dgm:spPr/>
      <dgm:t>
        <a:bodyPr/>
        <a:lstStyle/>
        <a:p>
          <a:endParaRPr lang="en-US"/>
        </a:p>
      </dgm:t>
    </dgm:pt>
    <dgm:pt modelId="{83E33707-5B00-4D4B-B2D9-395F58B8D0FD}" type="pres">
      <dgm:prSet presAssocID="{CAF1F701-DDE2-4697-9E58-777168FB2D62}" presName="parentText" presStyleLbl="node1" presStyleIdx="3" presStyleCnt="6">
        <dgm:presLayoutVars>
          <dgm:chMax val="0"/>
          <dgm:bulletEnabled val="1"/>
        </dgm:presLayoutVars>
      </dgm:prSet>
      <dgm:spPr/>
      <dgm:t>
        <a:bodyPr/>
        <a:lstStyle/>
        <a:p>
          <a:endParaRPr lang="en-US"/>
        </a:p>
      </dgm:t>
    </dgm:pt>
    <dgm:pt modelId="{C58C6167-E985-41C6-A5A6-28EDE24311C6}" type="pres">
      <dgm:prSet presAssocID="{CAF1F701-DDE2-4697-9E58-777168FB2D62}" presName="childText" presStyleLbl="revTx" presStyleIdx="3" presStyleCnt="6">
        <dgm:presLayoutVars>
          <dgm:bulletEnabled val="1"/>
        </dgm:presLayoutVars>
      </dgm:prSet>
      <dgm:spPr/>
      <dgm:t>
        <a:bodyPr/>
        <a:lstStyle/>
        <a:p>
          <a:endParaRPr lang="en-US"/>
        </a:p>
      </dgm:t>
    </dgm:pt>
    <dgm:pt modelId="{CBEB83EB-20D0-4FC5-983B-8D70FF46D8CA}" type="pres">
      <dgm:prSet presAssocID="{08D36DD4-DEDD-4EB5-B9FA-1F2263A4697D}" presName="parentText" presStyleLbl="node1" presStyleIdx="4" presStyleCnt="6">
        <dgm:presLayoutVars>
          <dgm:chMax val="0"/>
          <dgm:bulletEnabled val="1"/>
        </dgm:presLayoutVars>
      </dgm:prSet>
      <dgm:spPr/>
      <dgm:t>
        <a:bodyPr/>
        <a:lstStyle/>
        <a:p>
          <a:endParaRPr lang="en-US"/>
        </a:p>
      </dgm:t>
    </dgm:pt>
    <dgm:pt modelId="{14401F8F-B21E-44DC-80EF-49F7BC76AE5E}" type="pres">
      <dgm:prSet presAssocID="{08D36DD4-DEDD-4EB5-B9FA-1F2263A4697D}" presName="childText" presStyleLbl="revTx" presStyleIdx="4" presStyleCnt="6">
        <dgm:presLayoutVars>
          <dgm:bulletEnabled val="1"/>
        </dgm:presLayoutVars>
      </dgm:prSet>
      <dgm:spPr/>
      <dgm:t>
        <a:bodyPr/>
        <a:lstStyle/>
        <a:p>
          <a:endParaRPr lang="en-US"/>
        </a:p>
      </dgm:t>
    </dgm:pt>
    <dgm:pt modelId="{5B300E4C-C9C8-46D8-96F2-D855B60FB3CE}" type="pres">
      <dgm:prSet presAssocID="{6911C246-13EB-405A-BC4A-7CE00F9C1C0A}" presName="parentText" presStyleLbl="node1" presStyleIdx="5" presStyleCnt="6">
        <dgm:presLayoutVars>
          <dgm:chMax val="0"/>
          <dgm:bulletEnabled val="1"/>
        </dgm:presLayoutVars>
      </dgm:prSet>
      <dgm:spPr/>
      <dgm:t>
        <a:bodyPr/>
        <a:lstStyle/>
        <a:p>
          <a:endParaRPr lang="en-US"/>
        </a:p>
      </dgm:t>
    </dgm:pt>
    <dgm:pt modelId="{435F3D40-A7B1-4F6E-A80B-521DD559B797}" type="pres">
      <dgm:prSet presAssocID="{6911C246-13EB-405A-BC4A-7CE00F9C1C0A}" presName="childText" presStyleLbl="revTx" presStyleIdx="5" presStyleCnt="6">
        <dgm:presLayoutVars>
          <dgm:bulletEnabled val="1"/>
        </dgm:presLayoutVars>
      </dgm:prSet>
      <dgm:spPr/>
      <dgm:t>
        <a:bodyPr/>
        <a:lstStyle/>
        <a:p>
          <a:endParaRPr lang="en-US"/>
        </a:p>
      </dgm:t>
    </dgm:pt>
  </dgm:ptLst>
  <dgm:cxnLst>
    <dgm:cxn modelId="{9A487E84-4091-48D7-8548-63136715B10C}" type="presOf" srcId="{09F6CD2C-8A48-4C5B-B7A8-70CEB07240E4}" destId="{435F3D40-A7B1-4F6E-A80B-521DD559B797}" srcOrd="0" destOrd="1" presId="urn:microsoft.com/office/officeart/2005/8/layout/vList2"/>
    <dgm:cxn modelId="{456BD28A-E6DF-4A72-A56F-D34225A94A22}" srcId="{74B5F074-6722-4061-AC8C-53B37A76B2AD}" destId="{6911C246-13EB-405A-BC4A-7CE00F9C1C0A}" srcOrd="5" destOrd="0" parTransId="{36DC640B-64DA-479E-A389-D76BB400FECA}" sibTransId="{74C48658-9140-4881-933D-FB9AEC547479}"/>
    <dgm:cxn modelId="{6E157FA9-FB6B-485A-8BD8-8453C360DBB2}" type="presOf" srcId="{CA279DE0-F79A-4B9B-BFB5-70DA5E831F8E}" destId="{C9949DF9-1BDB-4880-B990-A3565449BE5A}" srcOrd="0" destOrd="2" presId="urn:microsoft.com/office/officeart/2005/8/layout/vList2"/>
    <dgm:cxn modelId="{D0D81AE7-383C-4589-BF52-5AA8F53B9D2A}" srcId="{B08D7350-C6D4-4C10-9F60-0EC53C923DB2}" destId="{FA59D978-543A-4F1A-AB63-0B992128B648}" srcOrd="0" destOrd="0" parTransId="{48A7BDBF-D96E-4C0C-A7F4-10C378E72C8B}" sibTransId="{B0C1C532-2340-4B40-BDC1-AA4AA164E174}"/>
    <dgm:cxn modelId="{90DB1C56-A6E2-4FF3-A27C-9E466042E8F6}" type="presOf" srcId="{74B5F074-6722-4061-AC8C-53B37A76B2AD}" destId="{6D6C0FA4-432D-481F-A6D1-19690C1725F1}" srcOrd="0" destOrd="0" presId="urn:microsoft.com/office/officeart/2005/8/layout/vList2"/>
    <dgm:cxn modelId="{3B0FA678-95CA-4B30-B77A-7AA012F41777}" type="presOf" srcId="{5808465D-AF45-4E5E-9A4E-FD9A2D065540}" destId="{435F3D40-A7B1-4F6E-A80B-521DD559B797}" srcOrd="0" destOrd="0" presId="urn:microsoft.com/office/officeart/2005/8/layout/vList2"/>
    <dgm:cxn modelId="{C5C11AE6-7195-4DBB-AADA-211CEE0DE104}" type="presOf" srcId="{08AAE8BC-4008-4E2A-9F25-CC8C6C04EAB9}" destId="{14401F8F-B21E-44DC-80EF-49F7BC76AE5E}" srcOrd="0" destOrd="0" presId="urn:microsoft.com/office/officeart/2005/8/layout/vList2"/>
    <dgm:cxn modelId="{65C00F1B-57C5-4D73-B5C4-84472F098A2D}" srcId="{74B5F074-6722-4061-AC8C-53B37A76B2AD}" destId="{08D36DD4-DEDD-4EB5-B9FA-1F2263A4697D}" srcOrd="4" destOrd="0" parTransId="{BFBD25FF-5D58-4091-9E3F-08AFE388383D}" sibTransId="{6EC2EA65-8232-4938-8ADF-2311AA8D0D8B}"/>
    <dgm:cxn modelId="{63C608D5-A785-4458-838D-C90BD352C341}" srcId="{08D36DD4-DEDD-4EB5-B9FA-1F2263A4697D}" destId="{FE97F0B3-04BD-4009-A712-484947DC5F47}" srcOrd="1" destOrd="0" parTransId="{82712DFD-5CC2-42D3-8C88-DFFF631AF97E}" sibTransId="{85CBE97E-6D45-48E3-93C8-D52AADE8E95D}"/>
    <dgm:cxn modelId="{4381ED1B-8EB1-46F5-9BFE-DB0D5566C265}" type="presOf" srcId="{85D81307-AAEF-4563-A148-A7F871C9D714}" destId="{A25553FD-54CA-4D08-9468-BDC221E5CE33}" srcOrd="0" destOrd="1" presId="urn:microsoft.com/office/officeart/2005/8/layout/vList2"/>
    <dgm:cxn modelId="{0C309FD4-B107-4F6C-8956-582F932B04B7}" srcId="{08D36DD4-DEDD-4EB5-B9FA-1F2263A4697D}" destId="{722D5FEF-C94E-4AF0-AD2B-D2607184E788}" srcOrd="2" destOrd="0" parTransId="{F063E155-7680-4A62-9834-FCEB7C711417}" sibTransId="{EB2040C9-4BC4-456A-8D49-4BFF50D665D6}"/>
    <dgm:cxn modelId="{452EED14-4CA1-4E6E-9CFF-6C92593F2938}" type="presOf" srcId="{6FB61ECF-DC1C-4A0D-B6AF-60B2FF95DFAD}" destId="{06731860-CA3E-4CB2-81D7-E64ADDF76724}" srcOrd="0" destOrd="0" presId="urn:microsoft.com/office/officeart/2005/8/layout/vList2"/>
    <dgm:cxn modelId="{0C6A06E8-FC76-46D8-B9F6-44BB5FB0BF3E}" type="presOf" srcId="{12D1F396-A006-4FE8-BD96-35FFBF1F2B5E}" destId="{C9949DF9-1BDB-4880-B990-A3565449BE5A}" srcOrd="0" destOrd="3" presId="urn:microsoft.com/office/officeart/2005/8/layout/vList2"/>
    <dgm:cxn modelId="{70BBCED7-0AD7-41BA-AE45-4AFE57FD9181}" type="presOf" srcId="{B08D7350-C6D4-4C10-9F60-0EC53C923DB2}" destId="{86B1D143-B50D-4A34-8215-81A2E464B3CA}" srcOrd="0" destOrd="0" presId="urn:microsoft.com/office/officeart/2005/8/layout/vList2"/>
    <dgm:cxn modelId="{2EAEEC5E-F051-4E4E-AD99-D63529532045}" srcId="{CAF1F701-DDE2-4697-9E58-777168FB2D62}" destId="{A5F325FA-6B28-4BD5-A2FB-DAE5E6D5171F}" srcOrd="0" destOrd="0" parTransId="{AA2E4AD0-2E44-4CD1-B017-AD76388310FD}" sibTransId="{FF2E20BA-3868-4DE4-BC15-A0C5E537C0B0}"/>
    <dgm:cxn modelId="{6A516DE3-AF63-4588-B419-192F95FA629A}" type="presOf" srcId="{FE97F0B3-04BD-4009-A712-484947DC5F47}" destId="{14401F8F-B21E-44DC-80EF-49F7BC76AE5E}" srcOrd="0" destOrd="1" presId="urn:microsoft.com/office/officeart/2005/8/layout/vList2"/>
    <dgm:cxn modelId="{C29FBED2-0555-4C41-B596-01F4CC1B6914}" srcId="{6911C246-13EB-405A-BC4A-7CE00F9C1C0A}" destId="{09F6CD2C-8A48-4C5B-B7A8-70CEB07240E4}" srcOrd="1" destOrd="0" parTransId="{BEBF5B91-DBA6-455B-B48A-079E4323D0BC}" sibTransId="{792E1FD5-3B3C-489E-AF81-94098718B2EC}"/>
    <dgm:cxn modelId="{3B9D643B-1DD7-4048-AAC5-A5EFE092AA81}" type="presOf" srcId="{FA59D978-543A-4F1A-AB63-0B992128B648}" destId="{A25553FD-54CA-4D08-9468-BDC221E5CE33}" srcOrd="0" destOrd="0" presId="urn:microsoft.com/office/officeart/2005/8/layout/vList2"/>
    <dgm:cxn modelId="{6FFE74B7-F3A3-45DD-878D-1C9F51E60198}" srcId="{08D36DD4-DEDD-4EB5-B9FA-1F2263A4697D}" destId="{1A8FDBF8-5B3D-449B-B57B-76CDAEEB1247}" srcOrd="3" destOrd="0" parTransId="{DEEF3DB4-DCED-461C-9C42-E67288E3A3BE}" sibTransId="{F79C4AD1-9B50-48F8-BAC4-F20B740CF7D5}"/>
    <dgm:cxn modelId="{5F6697CD-D82C-4C7F-9889-EBDA36754469}" srcId="{CAF1F701-DDE2-4697-9E58-777168FB2D62}" destId="{B1352D7D-6EA6-4965-8C61-13FEC8BABD2C}" srcOrd="2" destOrd="0" parTransId="{5AE2B1BA-5B89-4A00-A836-642E1F73E957}" sibTransId="{DCFAACCA-2D46-4FA4-B75E-ECE781373CBC}"/>
    <dgm:cxn modelId="{A0F33173-12D8-4FCA-870D-13AD40B5C1B7}" type="presOf" srcId="{EA8CF625-3BF1-4A27-B0D2-38CA165E8E19}" destId="{C9949DF9-1BDB-4880-B990-A3565449BE5A}" srcOrd="0" destOrd="0" presId="urn:microsoft.com/office/officeart/2005/8/layout/vList2"/>
    <dgm:cxn modelId="{BC987E49-3930-4A48-B439-9BC353098346}" srcId="{74B5F074-6722-4061-AC8C-53B37A76B2AD}" destId="{CAF1F701-DDE2-4697-9E58-777168FB2D62}" srcOrd="3" destOrd="0" parTransId="{D932751F-9756-4014-9095-C14FF312C73E}" sibTransId="{44D0353B-1C19-4CB9-A387-FFA2F55AF6C8}"/>
    <dgm:cxn modelId="{554E500B-0375-447A-B1EB-5EEDD2D3AE60}" type="presOf" srcId="{6CB74476-2249-41E6-A182-249C6083BBF8}" destId="{A25553FD-54CA-4D08-9468-BDC221E5CE33}" srcOrd="0" destOrd="2" presId="urn:microsoft.com/office/officeart/2005/8/layout/vList2"/>
    <dgm:cxn modelId="{F70C32C6-2BAF-4B84-B293-6196EBFE291C}" srcId="{6911C246-13EB-405A-BC4A-7CE00F9C1C0A}" destId="{5808465D-AF45-4E5E-9A4E-FD9A2D065540}" srcOrd="0" destOrd="0" parTransId="{572BC8A4-A10F-4440-AA48-BA331EC37B44}" sibTransId="{9DAB3B12-D8E3-44E3-A756-B25EDCB1EDFF}"/>
    <dgm:cxn modelId="{8650839F-5784-4A6F-B629-70D15AA6038B}" srcId="{74B5F074-6722-4061-AC8C-53B37A76B2AD}" destId="{02526C74-FAC3-4907-AEA2-AAB3042A8F50}" srcOrd="2" destOrd="0" parTransId="{4E3EFF45-457B-4A95-B0F8-047027B2FB8C}" sibTransId="{C9B77D98-8F4A-45F4-9A33-3768A49FB04E}"/>
    <dgm:cxn modelId="{0F599C8D-841B-4D4F-B584-E9E624F2191F}" type="presOf" srcId="{08D36DD4-DEDD-4EB5-B9FA-1F2263A4697D}" destId="{CBEB83EB-20D0-4FC5-983B-8D70FF46D8CA}" srcOrd="0" destOrd="0" presId="urn:microsoft.com/office/officeart/2005/8/layout/vList2"/>
    <dgm:cxn modelId="{08319D3B-BFF3-4AD8-9F6F-AFE0BB968C04}" type="presOf" srcId="{CAF1F701-DDE2-4697-9E58-777168FB2D62}" destId="{83E33707-5B00-4D4B-B2D9-395F58B8D0FD}" srcOrd="0" destOrd="0" presId="urn:microsoft.com/office/officeart/2005/8/layout/vList2"/>
    <dgm:cxn modelId="{905137E0-2F6A-46B1-865D-56B323318E21}" srcId="{02526C74-FAC3-4907-AEA2-AAB3042A8F50}" destId="{EA8CF625-3BF1-4A27-B0D2-38CA165E8E19}" srcOrd="0" destOrd="0" parTransId="{0EBA090F-99B1-4343-B8E9-ED08FB6209C9}" sibTransId="{E7FDB7E6-4976-4DD6-9D70-D943242B084E}"/>
    <dgm:cxn modelId="{05050F99-A44A-4D92-ABFC-25E33DEBDA48}" srcId="{6FB61ECF-DC1C-4A0D-B6AF-60B2FF95DFAD}" destId="{09DB69D9-49DF-47AB-84D0-59083DF4E6CB}" srcOrd="0" destOrd="0" parTransId="{C9926F84-405C-4502-A9AF-8DEF3C64F99F}" sibTransId="{73960A66-D846-4E2A-819E-DD6811AE4087}"/>
    <dgm:cxn modelId="{30108596-8429-492A-B933-4EE0A1DD4159}" type="presOf" srcId="{34DB722A-D694-4179-9F89-E87721434308}" destId="{C58C6167-E985-41C6-A5A6-28EDE24311C6}" srcOrd="0" destOrd="1" presId="urn:microsoft.com/office/officeart/2005/8/layout/vList2"/>
    <dgm:cxn modelId="{057F0F90-2230-415C-839D-0531FD58417C}" srcId="{B08D7350-C6D4-4C10-9F60-0EC53C923DB2}" destId="{85D81307-AAEF-4563-A148-A7F871C9D714}" srcOrd="1" destOrd="0" parTransId="{13868F41-3C1A-43E5-BD5D-762ED213D21C}" sibTransId="{19D99DB9-5506-4B9C-925C-51E4C752ECAB}"/>
    <dgm:cxn modelId="{16CED4F9-1542-4E2C-AA94-09C5F7E7B95C}" type="presOf" srcId="{A5F325FA-6B28-4BD5-A2FB-DAE5E6D5171F}" destId="{C58C6167-E985-41C6-A5A6-28EDE24311C6}" srcOrd="0" destOrd="0" presId="urn:microsoft.com/office/officeart/2005/8/layout/vList2"/>
    <dgm:cxn modelId="{9884E47E-4A0B-474E-A80F-F34171E398A4}" type="presOf" srcId="{722D5FEF-C94E-4AF0-AD2B-D2607184E788}" destId="{14401F8F-B21E-44DC-80EF-49F7BC76AE5E}" srcOrd="0" destOrd="2" presId="urn:microsoft.com/office/officeart/2005/8/layout/vList2"/>
    <dgm:cxn modelId="{E343FDDE-4C8A-445C-B66B-C8FB853CBCD1}" type="presOf" srcId="{66FFAE9B-AD5A-4197-A457-13E67FFE4EDC}" destId="{C9949DF9-1BDB-4880-B990-A3565449BE5A}" srcOrd="0" destOrd="1" presId="urn:microsoft.com/office/officeart/2005/8/layout/vList2"/>
    <dgm:cxn modelId="{1BE38FF3-B8D8-4401-A28C-D4DFDB6160FF}" srcId="{74B5F074-6722-4061-AC8C-53B37A76B2AD}" destId="{B08D7350-C6D4-4C10-9F60-0EC53C923DB2}" srcOrd="0" destOrd="0" parTransId="{B346AD68-093F-4184-AEA2-5DF1345C7119}" sibTransId="{42D94D47-658F-47F8-B83D-D270B4FC15CC}"/>
    <dgm:cxn modelId="{D6E7B7EB-0231-44F6-BB97-923515793F7F}" srcId="{08D36DD4-DEDD-4EB5-B9FA-1F2263A4697D}" destId="{08AAE8BC-4008-4E2A-9F25-CC8C6C04EAB9}" srcOrd="0" destOrd="0" parTransId="{DD2C0384-EABE-4B5C-BEEE-03EFA123CE4D}" sibTransId="{7A40CB36-564C-4601-B995-A40F758C6995}"/>
    <dgm:cxn modelId="{EE8E9F48-0A1A-4696-8D02-59755F94E25F}" srcId="{02526C74-FAC3-4907-AEA2-AAB3042A8F50}" destId="{CA279DE0-F79A-4B9B-BFB5-70DA5E831F8E}" srcOrd="2" destOrd="0" parTransId="{29F335D4-6B03-4A3A-8D19-8B907D8B5037}" sibTransId="{31B042CA-1C4C-4927-88CD-8D71FA7F5A7C}"/>
    <dgm:cxn modelId="{0EC37C44-5CCF-47D7-818E-C0FB33D69E29}" type="presOf" srcId="{6911C246-13EB-405A-BC4A-7CE00F9C1C0A}" destId="{5B300E4C-C9C8-46D8-96F2-D855B60FB3CE}" srcOrd="0" destOrd="0" presId="urn:microsoft.com/office/officeart/2005/8/layout/vList2"/>
    <dgm:cxn modelId="{70DBF266-ECFB-4F58-889F-27C797330C0F}" type="presOf" srcId="{1A8FDBF8-5B3D-449B-B57B-76CDAEEB1247}" destId="{14401F8F-B21E-44DC-80EF-49F7BC76AE5E}" srcOrd="0" destOrd="3" presId="urn:microsoft.com/office/officeart/2005/8/layout/vList2"/>
    <dgm:cxn modelId="{5E70B8C6-6B85-4150-B01F-FCBC2F4D84E6}" srcId="{74B5F074-6722-4061-AC8C-53B37A76B2AD}" destId="{6FB61ECF-DC1C-4A0D-B6AF-60B2FF95DFAD}" srcOrd="1" destOrd="0" parTransId="{7E9D1B5A-CD94-4E14-9A53-8C1AF8605196}" sibTransId="{02D8C797-2821-4C20-A6C2-8C27BB5E63CE}"/>
    <dgm:cxn modelId="{9D92D796-703A-4519-BA81-FE867EE7C359}" type="presOf" srcId="{B1352D7D-6EA6-4965-8C61-13FEC8BABD2C}" destId="{C58C6167-E985-41C6-A5A6-28EDE24311C6}" srcOrd="0" destOrd="2" presId="urn:microsoft.com/office/officeart/2005/8/layout/vList2"/>
    <dgm:cxn modelId="{27F6EAC7-67FE-4117-8D9A-95C1C595960B}" srcId="{02526C74-FAC3-4907-AEA2-AAB3042A8F50}" destId="{12D1F396-A006-4FE8-BD96-35FFBF1F2B5E}" srcOrd="3" destOrd="0" parTransId="{D8EFE489-60DA-4224-9168-FA711CED0965}" sibTransId="{154D188E-6CB7-422D-92EE-3CBAF60D9E2C}"/>
    <dgm:cxn modelId="{DF1B97DB-80B2-4845-BAA7-F4D0771A8533}" srcId="{02526C74-FAC3-4907-AEA2-AAB3042A8F50}" destId="{66FFAE9B-AD5A-4197-A457-13E67FFE4EDC}" srcOrd="1" destOrd="0" parTransId="{32D6EB12-F00E-45AF-B9EC-69959642C934}" sibTransId="{82F6C909-6536-41D4-BB45-96D79293BB3A}"/>
    <dgm:cxn modelId="{1A9299C7-BC80-4DC4-8993-1AB411A0C504}" type="presOf" srcId="{02526C74-FAC3-4907-AEA2-AAB3042A8F50}" destId="{FE1DA98D-4E19-4E87-8A3B-AF5540685EF6}" srcOrd="0" destOrd="0" presId="urn:microsoft.com/office/officeart/2005/8/layout/vList2"/>
    <dgm:cxn modelId="{34470AEE-56F2-4763-AA4C-8C708F46C570}" type="presOf" srcId="{09DB69D9-49DF-47AB-84D0-59083DF4E6CB}" destId="{1CB89894-9DA7-465F-838D-EA4C4F213337}" srcOrd="0" destOrd="0" presId="urn:microsoft.com/office/officeart/2005/8/layout/vList2"/>
    <dgm:cxn modelId="{13DA43FE-FA15-41E5-9853-2AE5F33D8CE3}" srcId="{B08D7350-C6D4-4C10-9F60-0EC53C923DB2}" destId="{6CB74476-2249-41E6-A182-249C6083BBF8}" srcOrd="2" destOrd="0" parTransId="{514F3EFD-2BBF-41D8-9768-295DD4094A69}" sibTransId="{8A54AB26-1EA2-4864-AF7E-AE628650BDF0}"/>
    <dgm:cxn modelId="{0E22934A-521C-45B9-B796-84D2A57B5237}" srcId="{CAF1F701-DDE2-4697-9E58-777168FB2D62}" destId="{34DB722A-D694-4179-9F89-E87721434308}" srcOrd="1" destOrd="0" parTransId="{9FCE769C-2B02-4112-93A8-B99251C915D5}" sibTransId="{71AEBEB7-B433-4F69-A656-BA78305DA25A}"/>
    <dgm:cxn modelId="{6680AAD3-8D13-42A5-9054-CA7F980DF403}" type="presParOf" srcId="{6D6C0FA4-432D-481F-A6D1-19690C1725F1}" destId="{86B1D143-B50D-4A34-8215-81A2E464B3CA}" srcOrd="0" destOrd="0" presId="urn:microsoft.com/office/officeart/2005/8/layout/vList2"/>
    <dgm:cxn modelId="{E70CE2F9-434C-4E16-8676-46F47FF7803D}" type="presParOf" srcId="{6D6C0FA4-432D-481F-A6D1-19690C1725F1}" destId="{A25553FD-54CA-4D08-9468-BDC221E5CE33}" srcOrd="1" destOrd="0" presId="urn:microsoft.com/office/officeart/2005/8/layout/vList2"/>
    <dgm:cxn modelId="{759EDBA2-BEA6-4DD2-A118-B2EC1AC49F13}" type="presParOf" srcId="{6D6C0FA4-432D-481F-A6D1-19690C1725F1}" destId="{06731860-CA3E-4CB2-81D7-E64ADDF76724}" srcOrd="2" destOrd="0" presId="urn:microsoft.com/office/officeart/2005/8/layout/vList2"/>
    <dgm:cxn modelId="{6245BF38-8751-464B-A4EF-0646D44CD372}" type="presParOf" srcId="{6D6C0FA4-432D-481F-A6D1-19690C1725F1}" destId="{1CB89894-9DA7-465F-838D-EA4C4F213337}" srcOrd="3" destOrd="0" presId="urn:microsoft.com/office/officeart/2005/8/layout/vList2"/>
    <dgm:cxn modelId="{3B93FC35-ADFF-41E8-8970-D05766A3E13C}" type="presParOf" srcId="{6D6C0FA4-432D-481F-A6D1-19690C1725F1}" destId="{FE1DA98D-4E19-4E87-8A3B-AF5540685EF6}" srcOrd="4" destOrd="0" presId="urn:microsoft.com/office/officeart/2005/8/layout/vList2"/>
    <dgm:cxn modelId="{C096F247-2D6E-408B-8F03-A161C8036B99}" type="presParOf" srcId="{6D6C0FA4-432D-481F-A6D1-19690C1725F1}" destId="{C9949DF9-1BDB-4880-B990-A3565449BE5A}" srcOrd="5" destOrd="0" presId="urn:microsoft.com/office/officeart/2005/8/layout/vList2"/>
    <dgm:cxn modelId="{EE7DCF58-97B8-4016-B649-0E95870FED6F}" type="presParOf" srcId="{6D6C0FA4-432D-481F-A6D1-19690C1725F1}" destId="{83E33707-5B00-4D4B-B2D9-395F58B8D0FD}" srcOrd="6" destOrd="0" presId="urn:microsoft.com/office/officeart/2005/8/layout/vList2"/>
    <dgm:cxn modelId="{415487E5-D54F-4764-8B19-383E4ABEA324}" type="presParOf" srcId="{6D6C0FA4-432D-481F-A6D1-19690C1725F1}" destId="{C58C6167-E985-41C6-A5A6-28EDE24311C6}" srcOrd="7" destOrd="0" presId="urn:microsoft.com/office/officeart/2005/8/layout/vList2"/>
    <dgm:cxn modelId="{5252A563-D557-4065-9EBE-B656A98525B7}" type="presParOf" srcId="{6D6C0FA4-432D-481F-A6D1-19690C1725F1}" destId="{CBEB83EB-20D0-4FC5-983B-8D70FF46D8CA}" srcOrd="8" destOrd="0" presId="urn:microsoft.com/office/officeart/2005/8/layout/vList2"/>
    <dgm:cxn modelId="{57F9DE04-E4B3-4601-8B5C-4DF03C9BBC67}" type="presParOf" srcId="{6D6C0FA4-432D-481F-A6D1-19690C1725F1}" destId="{14401F8F-B21E-44DC-80EF-49F7BC76AE5E}" srcOrd="9" destOrd="0" presId="urn:microsoft.com/office/officeart/2005/8/layout/vList2"/>
    <dgm:cxn modelId="{4DAEECAB-B2E2-4438-8878-16C71E78192D}" type="presParOf" srcId="{6D6C0FA4-432D-481F-A6D1-19690C1725F1}" destId="{5B300E4C-C9C8-46D8-96F2-D855B60FB3CE}" srcOrd="10" destOrd="0" presId="urn:microsoft.com/office/officeart/2005/8/layout/vList2"/>
    <dgm:cxn modelId="{FE2CCF25-C4ED-4F4A-A91C-821E734B7511}" type="presParOf" srcId="{6D6C0FA4-432D-481F-A6D1-19690C1725F1}" destId="{435F3D40-A7B1-4F6E-A80B-521DD559B79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8A8882F7-3061-4B16-B18D-0045613FFF39}" type="presOf" srcId="{0E875E17-F02D-4F50-8516-277AD730185B}" destId="{7EE41B94-35F4-480F-8DB0-51E8791F4ADD}"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81425E94-51DD-49EB-8D0F-6DA4F474283D}" type="presOf" srcId="{0A8536FC-5EBA-4991-BB4F-6198C4627F4A}" destId="{CBC6442A-B143-4A3A-8D1F-D68693F2B6FF}" srcOrd="0" destOrd="0" presId="urn:microsoft.com/office/officeart/2005/8/layout/vList2"/>
    <dgm:cxn modelId="{BD53DA0A-F579-4F40-8C09-89496458696F}" type="presOf" srcId="{66518B6B-F10A-461B-B3EC-91154DBC2748}" destId="{76B28E95-D619-473D-B14D-D2F114AA0DA7}" srcOrd="0" destOrd="0" presId="urn:microsoft.com/office/officeart/2005/8/layout/vList2"/>
    <dgm:cxn modelId="{2FB801CA-9EDA-44B3-A32C-0B1FEB8FF0F5}" type="presOf" srcId="{03B13616-F761-4A97-BFE7-D10597F1EFFE}" destId="{637B1EF9-9A90-4191-A66A-4F4D1FB26665}"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9B228E2B-6EB2-44FA-AA01-FA11471560E6}" type="presOf" srcId="{1F4F61C2-DD58-487C-9FD2-A5F756BF2F33}" destId="{97D63AB8-7C7D-405C-9C71-E8F43BB4CA67}"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95FE45C4-0272-4C06-9EFE-A8403544782F}" srcId="{03B13616-F761-4A97-BFE7-D10597F1EFFE}" destId="{EF9E4987-B707-45A0-AC04-602150517800}" srcOrd="4" destOrd="0" parTransId="{1ED7F18A-091A-4E09-B0FB-23F756699AC2}" sibTransId="{7D9D3C27-B821-463A-8AE4-CD444CEED777}"/>
    <dgm:cxn modelId="{6F74A5AC-9EC7-4E9B-AA39-4197B4379DA5}" srcId="{03B13616-F761-4A97-BFE7-D10597F1EFFE}" destId="{0A8536FC-5EBA-4991-BB4F-6198C4627F4A}" srcOrd="7" destOrd="0" parTransId="{DA4305EF-CAD6-4146-ACEB-2FBD56580E12}" sibTransId="{606A7B7C-DFC8-4B0E-9FDD-784B711714B3}"/>
    <dgm:cxn modelId="{1E01FDCC-01FA-46F2-A1D5-94420A9DC9D5}" type="presOf" srcId="{EF9E4987-B707-45A0-AC04-602150517800}" destId="{1ADF64C4-87E9-41B0-A8B6-ACA438EB17CF}"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899C2D86-E5A4-4789-9E8F-FD2ACF56C400}" srcId="{03B13616-F761-4A97-BFE7-D10597F1EFFE}" destId="{7D8AE3CA-F03E-44FC-B165-72F2F10B328C}" srcOrd="5" destOrd="0" parTransId="{82AF69A7-AB36-400F-8C93-8485B2F82C48}" sibTransId="{25D689AD-F993-4C09-A0FA-E9B5505CDA13}"/>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1#2"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t>
        <a:bodyPr/>
        <a:lstStyle/>
        <a:p>
          <a:endParaRPr lang="en-US"/>
        </a:p>
      </dgm:t>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t>
        <a:bodyPr/>
        <a:lstStyle/>
        <a:p>
          <a:endParaRPr lang="en-US"/>
        </a:p>
      </dgm:t>
    </dgm:pt>
    <dgm:pt modelId="{5E20E4F1-63E1-4FC0-A9DA-C66DB542E0E1}" type="pres">
      <dgm:prSet presAssocID="{48EEA79C-E387-4C17-BD75-A8D867E16873}" presName="linNode" presStyleCnt="0"/>
      <dgm:spPr/>
      <dgm:t>
        <a:bodyPr/>
        <a:lstStyle/>
        <a:p>
          <a:endParaRPr lang="en-US"/>
        </a:p>
      </dgm:t>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A92A7809-BA2F-4623-936C-D785391E2E12}" type="presOf" srcId="{7849B53E-3E77-4DE2-92D9-0B92491FF270}" destId="{01F93A9F-33B1-4723-996C-B4915796595D}" srcOrd="0" destOrd="0" presId="urn:microsoft.com/office/officeart/2005/8/layout/vList6"/>
    <dgm:cxn modelId="{4337AB42-FCFC-4EDB-8E5E-5305BE4D1C2D}" type="presOf" srcId="{AC85EFE9-34D7-4BAD-9E80-CE59F3220E7C}" destId="{09767AD1-2569-4918-BDDB-E96010F8A8E8}" srcOrd="0" destOrd="1"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A423064E-9C41-4BA1-9AFD-F4A598562EC1}" srcId="{ED6DB1EC-E89D-4D03-9050-FF889616A55A}" destId="{A94C28C4-5577-4713-AA44-D5FE480BAEDF}" srcOrd="1" destOrd="0" parTransId="{66BFEFBF-3D4B-4106-A175-E7905FF8826B}" sibTransId="{6A3CB517-7334-4285-8833-2BE260426CE6}"/>
    <dgm:cxn modelId="{99153004-65C5-4F42-A4D0-E04A068FCD87}" type="presOf" srcId="{ED6DB1EC-E89D-4D03-9050-FF889616A55A}" destId="{BAA4CFA5-27E6-461B-A61E-C43D78E24E95}" srcOrd="0" destOrd="0" presId="urn:microsoft.com/office/officeart/2005/8/layout/vList6"/>
    <dgm:cxn modelId="{65812BB5-FDAA-4442-840F-C7CD6D348E43}" type="presOf" srcId="{6A0B9359-E6BC-4989-A1B3-7CD48DE44E69}" destId="{68939DFC-2963-4F8F-9855-1913662AF088}"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27C79100-C05D-4A6B-8F07-ACC6B1836FD9}" type="presOf" srcId="{2ED671FE-6A2E-4AF6-9DB9-2A60CF7C717E}" destId="{09767AD1-2569-4918-BDDB-E96010F8A8E8}" srcOrd="0" destOrd="0" presId="urn:microsoft.com/office/officeart/2005/8/layout/vList6"/>
    <dgm:cxn modelId="{0E283A5C-E7A6-4E5D-AE67-D2BF3310F44B}" type="presOf" srcId="{48EEA79C-E387-4C17-BD75-A8D867E16873}" destId="{8A6F8A97-F9AC-465F-9449-89D003F72455}"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E4096228-4C93-46CA-9409-585E7F51CCCB}" srcId="{6A0B9359-E6BC-4989-A1B3-7CD48DE44E69}" destId="{ED6DB1EC-E89D-4D03-9050-FF889616A55A}" srcOrd="0" destOrd="0" parTransId="{6399F531-FCA3-47F3-9633-739DAD2EAC33}" sibTransId="{268B12FD-8E71-4862-A9CF-E9AA5B92BFC1}"/>
    <dgm:cxn modelId="{4CE2E2BF-A3CC-424E-9108-50C71D244FA5}" type="presOf" srcId="{A94C28C4-5577-4713-AA44-D5FE480BAEDF}" destId="{01F93A9F-33B1-4723-996C-B4915796595D}" srcOrd="0" destOrd="1" presId="urn:microsoft.com/office/officeart/2005/8/layout/vList6"/>
    <dgm:cxn modelId="{25439313-9164-4F43-A8CF-AF7F00BC6B30}" srcId="{ED6DB1EC-E89D-4D03-9050-FF889616A55A}" destId="{7849B53E-3E77-4DE2-92D9-0B92491FF270}" srcOrd="0" destOrd="0" parTransId="{240C199D-9A68-4BB5-892F-CE4294B21293}" sibTransId="{492E3CE2-BEF5-4EC8-AD71-B1C8C619D020}"/>
    <dgm:cxn modelId="{0A181DA3-0263-4016-9E76-5B943165BF5E}" type="presParOf" srcId="{68939DFC-2963-4F8F-9855-1913662AF088}" destId="{5B4D9E00-DFC1-4601-9C9E-60D45F952311}" srcOrd="0" destOrd="0" presId="urn:microsoft.com/office/officeart/2005/8/layout/vList6"/>
    <dgm:cxn modelId="{39ECE863-A333-4661-8A9F-8416F0DBDA7F}" type="presParOf" srcId="{5B4D9E00-DFC1-4601-9C9E-60D45F952311}" destId="{BAA4CFA5-27E6-461B-A61E-C43D78E24E95}" srcOrd="0" destOrd="0" presId="urn:microsoft.com/office/officeart/2005/8/layout/vList6"/>
    <dgm:cxn modelId="{F07A1FEB-07EB-49FE-9C04-A1140D59FB56}" type="presParOf" srcId="{5B4D9E00-DFC1-4601-9C9E-60D45F952311}" destId="{01F93A9F-33B1-4723-996C-B4915796595D}" srcOrd="1" destOrd="0" presId="urn:microsoft.com/office/officeart/2005/8/layout/vList6"/>
    <dgm:cxn modelId="{3234D0FA-C8BF-4A0B-ACB0-5CC8F276B57E}" type="presParOf" srcId="{68939DFC-2963-4F8F-9855-1913662AF088}" destId="{B99DDA4D-E6F8-4CDF-A637-2D283E9F0AA8}" srcOrd="1" destOrd="0" presId="urn:microsoft.com/office/officeart/2005/8/layout/vList6"/>
    <dgm:cxn modelId="{D28BE0B8-FF1B-47E0-B586-48E5B3FBFFD1}" type="presParOf" srcId="{68939DFC-2963-4F8F-9855-1913662AF088}" destId="{5E20E4F1-63E1-4FC0-A9DA-C66DB542E0E1}" srcOrd="2" destOrd="0" presId="urn:microsoft.com/office/officeart/2005/8/layout/vList6"/>
    <dgm:cxn modelId="{634406A1-8835-435C-BA1D-68E1FF8E89DC}" type="presParOf" srcId="{5E20E4F1-63E1-4FC0-A9DA-C66DB542E0E1}" destId="{8A6F8A97-F9AC-465F-9449-89D003F72455}" srcOrd="0" destOrd="0" presId="urn:microsoft.com/office/officeart/2005/8/layout/vList6"/>
    <dgm:cxn modelId="{6FA82F7E-DD02-4084-910A-E8227A2C3418}"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C439A3D9-CCDA-4270-8B81-F1329FC25C95}">
      <dgm:prSet custT="1"/>
      <dgm:spPr/>
      <dgm:t>
        <a:bodyPr/>
        <a:lstStyle/>
        <a:p>
          <a:r>
            <a:rPr lang="en-US" sz="2400" smtClean="0">
              <a:latin typeface="Times" pitchFamily="18" charset="0"/>
              <a:cs typeface="Times" pitchFamily="18" charset="0"/>
            </a:rPr>
            <a:t>Allow </a:t>
          </a:r>
          <a:r>
            <a:rPr lang="en-US" sz="2400" u="sng" smtClean="0">
              <a:latin typeface="Times" pitchFamily="18" charset="0"/>
              <a:cs typeface="Times" pitchFamily="18" charset="0"/>
            </a:rPr>
            <a:t>seamless and discrete </a:t>
          </a:r>
          <a:r>
            <a:rPr lang="en-US" sz="2400" smtClean="0">
              <a:latin typeface="Times" pitchFamily="18" charset="0"/>
              <a:cs typeface="Times" pitchFamily="18" charset="0"/>
            </a:rPr>
            <a:t>embodiment of sensors</a:t>
          </a:r>
          <a:endParaRPr lang="en-US" sz="2400" dirty="0" smtClean="0">
            <a:latin typeface="Times" pitchFamily="18" charset="0"/>
            <a:cs typeface="Times" pitchFamily="18" charset="0"/>
          </a:endParaRP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smtClean="0">
              <a:latin typeface="Times" pitchFamily="18" charset="0"/>
              <a:cs typeface="Times" pitchFamily="18" charset="0"/>
            </a:rPr>
            <a:t>Determine both </a:t>
          </a:r>
          <a:r>
            <a:rPr lang="en-US" sz="2400" u="sng" smtClean="0">
              <a:latin typeface="Times" pitchFamily="18" charset="0"/>
              <a:cs typeface="Times" pitchFamily="18" charset="0"/>
            </a:rPr>
            <a:t>self and other’s social </a:t>
          </a:r>
          <a:r>
            <a:rPr lang="en-US" sz="2400" smtClean="0">
              <a:latin typeface="Times" pitchFamily="18" charset="0"/>
              <a:cs typeface="Times" pitchFamily="18" charset="0"/>
            </a:rPr>
            <a:t>mannerism</a:t>
          </a:r>
          <a:endParaRPr lang="en-US" sz="2400" dirty="0" smtClean="0">
            <a:latin typeface="Times" pitchFamily="18" charset="0"/>
            <a:cs typeface="Times" pitchFamily="18" charset="0"/>
          </a:endParaRP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smtClean="0">
              <a:latin typeface="Times" pitchFamily="18" charset="0"/>
              <a:cs typeface="Times" pitchFamily="18" charset="0"/>
            </a:rPr>
            <a:t>Allow for </a:t>
          </a:r>
          <a:r>
            <a:rPr lang="en-US" sz="2400" u="sng" smtClean="0">
              <a:latin typeface="Times" pitchFamily="18" charset="0"/>
              <a:cs typeface="Times" pitchFamily="18" charset="0"/>
            </a:rPr>
            <a:t>long term use</a:t>
          </a:r>
          <a:endParaRPr lang="en-US" sz="2400" u="sng" dirty="0" smtClean="0">
            <a:latin typeface="Times" pitchFamily="18" charset="0"/>
            <a:cs typeface="Times" pitchFamily="18" charset="0"/>
          </a:endParaRP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smtClean="0">
              <a:latin typeface="Times" pitchFamily="18" charset="0"/>
              <a:cs typeface="Times" pitchFamily="18" charset="0"/>
            </a:rPr>
            <a:t>Discriminate social stereotypic mannerisms from </a:t>
          </a:r>
          <a:r>
            <a:rPr lang="en-US" sz="2400" u="sng" smtClean="0">
              <a:latin typeface="Times" pitchFamily="18" charset="0"/>
              <a:cs typeface="Times" pitchFamily="18" charset="0"/>
            </a:rPr>
            <a:t>other functional movements</a:t>
          </a:r>
          <a:endParaRPr lang="en-US" sz="2400" dirty="0">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smtClean="0">
              <a:latin typeface="Times" pitchFamily="18" charset="0"/>
              <a:cs typeface="Times" pitchFamily="18" charset="0"/>
            </a:rPr>
            <a:t>Be </a:t>
          </a:r>
          <a:r>
            <a:rPr lang="en-US" sz="2400" u="sng" smtClean="0">
              <a:latin typeface="Times" pitchFamily="18" charset="0"/>
              <a:cs typeface="Times" pitchFamily="18" charset="0"/>
            </a:rPr>
            <a:t>portable and wearable</a:t>
          </a:r>
          <a:endParaRPr lang="en-US" sz="2400" dirty="0" smtClean="0">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smtClean="0">
              <a:latin typeface="Times" pitchFamily="18" charset="0"/>
              <a:cs typeface="Times" pitchFamily="18" charset="0"/>
            </a:rPr>
            <a:t>Does </a:t>
          </a:r>
          <a:r>
            <a:rPr lang="en-US" sz="2400" u="sng" smtClean="0">
              <a:latin typeface="Times" pitchFamily="18" charset="0"/>
              <a:cs typeface="Times" pitchFamily="18" charset="0"/>
            </a:rPr>
            <a:t>not obstruct user’s abilities</a:t>
          </a:r>
          <a:endParaRPr lang="en-US" sz="2400" u="sng" dirty="0" smtClean="0">
            <a:latin typeface="Times" pitchFamily="18" charset="0"/>
            <a:cs typeface="Times" pitchFamily="18" charset="0"/>
          </a:endParaRP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t>
        <a:bodyPr/>
        <a:lstStyle/>
        <a:p>
          <a:endParaRPr lang="en-US"/>
        </a:p>
      </dgm:t>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t>
        <a:bodyPr/>
        <a:lstStyle/>
        <a:p>
          <a:endParaRPr lang="en-US"/>
        </a:p>
      </dgm:t>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t>
        <a:bodyPr/>
        <a:lstStyle/>
        <a:p>
          <a:endParaRPr lang="en-US"/>
        </a:p>
      </dgm:t>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t>
        <a:bodyPr/>
        <a:lstStyle/>
        <a:p>
          <a:endParaRPr lang="en-US"/>
        </a:p>
      </dgm:t>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t>
        <a:bodyPr/>
        <a:lstStyle/>
        <a:p>
          <a:endParaRPr lang="en-US"/>
        </a:p>
      </dgm:t>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DAAF3F6F-FF5C-484B-B089-19F4F0D2E5C5}" type="presOf" srcId="{D4748369-2784-4208-9260-6A50F1B97022}" destId="{2DBB7390-2C8F-452E-ABEF-C317FB98D583}"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8FDC9015-913A-45D2-A6E6-8FF02A5E5328}" srcId="{C8805834-14D2-4477-B7E7-F37419C755DB}" destId="{2723CA21-AE6B-4FEC-A1D1-E85C7E8B52E8}" srcOrd="0" destOrd="0" parTransId="{73AD647F-85D3-4140-8502-860872A05BA6}" sibTransId="{90853733-CDD7-4B01-B844-24C9309319F4}"/>
    <dgm:cxn modelId="{A8DBE622-314A-45EF-8E52-8B5C9CC5451A}" srcId="{C8805834-14D2-4477-B7E7-F37419C755DB}" destId="{D4748369-2784-4208-9260-6A50F1B97022}" srcOrd="4" destOrd="0" parTransId="{0905890D-F7CC-4B96-8671-C64A75E4AB19}" sibTransId="{B8EEDD06-EE40-406F-88E7-4B140E6D5A00}"/>
    <dgm:cxn modelId="{49BD5FB6-851C-4B0A-986B-21C6AD4EEABE}" type="presOf" srcId="{83938891-0C89-4DAE-B582-92D8D2004209}" destId="{2D741326-E2EC-4E43-BFE5-9EF80D366155}"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15044CB2-2A1B-4F7B-A0C7-32CD73E05531}" srcId="{C8805834-14D2-4477-B7E7-F37419C755DB}" destId="{83938891-0C89-4DAE-B582-92D8D2004209}" srcOrd="2" destOrd="0" parTransId="{09DA25B3-163F-4FC0-A118-A3E575FCA03D}" sibTransId="{C9C23A26-8B14-43A9-8C82-4825705A94D9}"/>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latin typeface="Times" pitchFamily="18" charset="0"/>
              <a:cs typeface="Times" pitchFamily="18" charset="0"/>
            </a:rPr>
            <a:t>Conferences &amp; Reports: 	</a:t>
          </a:r>
          <a:endParaRPr lang="en-US"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latin typeface="Times" pitchFamily="18" charset="0"/>
              <a:cs typeface="Times" pitchFamily="18" charset="0"/>
            </a:rPr>
            <a:t>Journals</a:t>
          </a:r>
          <a:endParaRPr lang="en-US"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latin typeface="Times" pitchFamily="18" charset="0"/>
              <a:cs typeface="Times" pitchFamily="18" charset="0"/>
            </a:rPr>
            <a:t>Book Chapter</a:t>
          </a:r>
          <a:endParaRPr lang="en-US"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dirty="0" smtClean="0"/>
            <a:t> </a:t>
          </a:r>
          <a:r>
            <a:rPr lang="en-US" b="1" dirty="0" smtClean="0"/>
            <a:t>21 conference publications and reports.</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   5 journals</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Person-Specific Characteristic Feature Selection for Face Recognition</a:t>
          </a:r>
          <a:r>
            <a:rPr lang="en-US" b="0" i="0" u="none" dirty="0" smtClean="0"/>
            <a:t>” in </a:t>
          </a:r>
          <a:r>
            <a:rPr lang="en-US" b="1" i="1" u="none" dirty="0" smtClean="0"/>
            <a:t>Biometrics – Theory, Methods and Applications</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DB158968-8004-44FC-8E9B-7C7E09A51FCF}">
      <dgm:prSet phldrT="[Text]"/>
      <dgm:spPr/>
      <dgm:t>
        <a:bodyPr/>
        <a:lstStyle/>
        <a:p>
          <a:r>
            <a:rPr lang="en-US" dirty="0" smtClean="0">
              <a:latin typeface="Times" pitchFamily="18" charset="0"/>
              <a:cs typeface="Times" pitchFamily="18" charset="0"/>
            </a:rPr>
            <a:t>Book</a:t>
          </a:r>
          <a:endParaRPr lang="en-US" dirty="0">
            <a:latin typeface="Times" pitchFamily="18" charset="0"/>
            <a:cs typeface="Times" pitchFamily="18" charset="0"/>
          </a:endParaRPr>
        </a:p>
      </dgm:t>
    </dgm:pt>
    <dgm:pt modelId="{90061469-C26F-459F-8F74-C95395A1E5BF}" type="parTrans" cxnId="{5356D620-A94E-4727-A56F-DD05A8BC5971}">
      <dgm:prSet/>
      <dgm:spPr/>
      <dgm:t>
        <a:bodyPr/>
        <a:lstStyle/>
        <a:p>
          <a:endParaRPr lang="en-US"/>
        </a:p>
      </dgm:t>
    </dgm:pt>
    <dgm:pt modelId="{6EA5D138-55D2-4EDE-931D-558690C20E86}" type="sibTrans" cxnId="{5356D620-A94E-4727-A56F-DD05A8BC5971}">
      <dgm:prSet/>
      <dgm:spPr/>
      <dgm:t>
        <a:bodyPr/>
        <a:lstStyle/>
        <a:p>
          <a:endParaRPr lang="en-US"/>
        </a:p>
      </dgm:t>
    </dgm:pt>
    <dgm:pt modelId="{8D49358B-8B52-40E9-88A6-CF66045C2282}">
      <dgm:prSet phldrT="[Text]"/>
      <dgm:spPr/>
      <dgm:t>
        <a:bodyPr/>
        <a:lstStyle/>
        <a:p>
          <a:r>
            <a:rPr lang="en-US" b="1" dirty="0" smtClean="0">
              <a:latin typeface="Times" pitchFamily="18" charset="0"/>
              <a:cs typeface="Times" pitchFamily="18" charset="0"/>
            </a:rPr>
            <a:t>  Mediated Social Interpersonal Interactions</a:t>
          </a:r>
          <a:endParaRPr lang="en-US" b="1" dirty="0">
            <a:latin typeface="Times" pitchFamily="18" charset="0"/>
            <a:cs typeface="Times" pitchFamily="18" charset="0"/>
          </a:endParaRPr>
        </a:p>
      </dgm:t>
    </dgm:pt>
    <dgm:pt modelId="{92E6D2E6-F094-4D4D-AD21-32A90FDF87FE}" type="parTrans" cxnId="{BD891DE2-B2D6-4197-9185-4C61844EC9B9}">
      <dgm:prSet/>
      <dgm:spPr/>
      <dgm:t>
        <a:bodyPr/>
        <a:lstStyle/>
        <a:p>
          <a:endParaRPr lang="en-US"/>
        </a:p>
      </dgm:t>
    </dgm:pt>
    <dgm:pt modelId="{450990DD-9578-48CB-AFA3-FCBD6B169BB4}" type="sibTrans" cxnId="{BD891DE2-B2D6-4197-9185-4C61844EC9B9}">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4">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4">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4">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4">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4">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4">
        <dgm:presLayoutVars>
          <dgm:bulletEnabled val="1"/>
        </dgm:presLayoutVars>
      </dgm:prSet>
      <dgm:spPr/>
      <dgm:t>
        <a:bodyPr/>
        <a:lstStyle/>
        <a:p>
          <a:endParaRPr lang="en-US"/>
        </a:p>
      </dgm:t>
    </dgm:pt>
    <dgm:pt modelId="{D2D13203-3F76-427D-89FA-962DC7CCE68F}" type="pres">
      <dgm:prSet presAssocID="{DB158968-8004-44FC-8E9B-7C7E09A51FCF}" presName="parentText" presStyleLbl="node1" presStyleIdx="3" presStyleCnt="4">
        <dgm:presLayoutVars>
          <dgm:chMax val="0"/>
          <dgm:bulletEnabled val="1"/>
        </dgm:presLayoutVars>
      </dgm:prSet>
      <dgm:spPr/>
      <dgm:t>
        <a:bodyPr/>
        <a:lstStyle/>
        <a:p>
          <a:endParaRPr lang="en-US"/>
        </a:p>
      </dgm:t>
    </dgm:pt>
    <dgm:pt modelId="{231FC839-DB16-4009-8909-E27B4A49F62F}" type="pres">
      <dgm:prSet presAssocID="{DB158968-8004-44FC-8E9B-7C7E09A51FCF}" presName="childText" presStyleLbl="revTx" presStyleIdx="3" presStyleCnt="4">
        <dgm:presLayoutVars>
          <dgm:bulletEnabled val="1"/>
        </dgm:presLayoutVars>
      </dgm:prSet>
      <dgm:spPr/>
      <dgm:t>
        <a:bodyPr/>
        <a:lstStyle/>
        <a:p>
          <a:endParaRPr lang="en-US"/>
        </a:p>
      </dgm:t>
    </dgm:pt>
  </dgm:ptLst>
  <dgm:cxnLst>
    <dgm:cxn modelId="{D5868202-5CB0-44FB-8621-DFD2A533AEC9}" srcId="{1028F362-418D-4D1B-9B8F-F90F3AED0681}" destId="{9A124256-CA88-4086-A5B5-046371E6C0EC}" srcOrd="0" destOrd="0" parTransId="{2E72506B-1DE1-4132-9B76-4AB155F32875}" sibTransId="{A1760E98-DE1E-44B5-9885-E22339AA9204}"/>
    <dgm:cxn modelId="{65DEACDC-5BA3-4A0A-A511-8E5451A3C818}" type="presOf" srcId="{B8E8D73F-581B-4976-AF8D-5AAC6C750847}" destId="{58CE6C68-63C9-42F9-96C1-5AB62F1F8AF7}" srcOrd="0" destOrd="0" presId="urn:microsoft.com/office/officeart/2005/8/layout/vList2"/>
    <dgm:cxn modelId="{5356D620-A94E-4727-A56F-DD05A8BC5971}" srcId="{1028F362-418D-4D1B-9B8F-F90F3AED0681}" destId="{DB158968-8004-44FC-8E9B-7C7E09A51FCF}" srcOrd="3" destOrd="0" parTransId="{90061469-C26F-459F-8F74-C95395A1E5BF}" sibTransId="{6EA5D138-55D2-4EDE-931D-558690C20E86}"/>
    <dgm:cxn modelId="{BD891DE2-B2D6-4197-9185-4C61844EC9B9}" srcId="{DB158968-8004-44FC-8E9B-7C7E09A51FCF}" destId="{8D49358B-8B52-40E9-88A6-CF66045C2282}" srcOrd="0" destOrd="0" parTransId="{92E6D2E6-F094-4D4D-AD21-32A90FDF87FE}" sibTransId="{450990DD-9578-48CB-AFA3-FCBD6B169BB4}"/>
    <dgm:cxn modelId="{417977BE-A32D-4CA5-8B91-9541CEE4F3C9}" type="presOf" srcId="{EFF3D5AB-330F-4A82-8BD1-A909B8D092C0}" destId="{B0E735D0-7665-490B-A7E1-0318A43900E6}" srcOrd="0" destOrd="0" presId="urn:microsoft.com/office/officeart/2005/8/layout/vList2"/>
    <dgm:cxn modelId="{ED8C3BDD-B286-4E3B-B36B-8B7CB442B8F9}" type="presOf" srcId="{8D49358B-8B52-40E9-88A6-CF66045C2282}" destId="{231FC839-DB16-4009-8909-E27B4A49F62F}"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797BCFA2-9BE7-42C4-A436-DEA38BABBD23}" type="presOf" srcId="{9A124256-CA88-4086-A5B5-046371E6C0EC}" destId="{C71EBD33-ABE3-45B6-8915-C0562DB3CEE3}" srcOrd="0" destOrd="0" presId="urn:microsoft.com/office/officeart/2005/8/layout/vList2"/>
    <dgm:cxn modelId="{27AB4CF8-218F-4404-8354-233DBCC7B2C1}" type="presOf" srcId="{08DFFF8E-5882-4952-A3D2-8C6C8B331C04}" destId="{693AB47C-B8D3-472B-A862-4C3FC06611C8}"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1947BEB4-E652-40FF-98A1-397665629A2F}" type="presOf" srcId="{F8460E66-657C-448A-8E2C-341062D9235A}" destId="{044FCDF4-1DD4-4BD1-BA91-93AB2734907F}" srcOrd="0" destOrd="0"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C4F6C789-B7BE-4271-B892-497B9D17D650}" type="presOf" srcId="{1028F362-418D-4D1B-9B8F-F90F3AED0681}" destId="{7D6AD0E5-958B-4CFB-91DA-518AC7FE5DFC}"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B56CB32E-29C5-43F0-8BCA-A07B1809BA5B}" type="presOf" srcId="{024D7A45-AC9E-4ABB-81DC-BAFFF91616FA}" destId="{98A7A20E-545E-43A1-B4CA-03C720AB5C8F}" srcOrd="0" destOrd="0" presId="urn:microsoft.com/office/officeart/2005/8/layout/vList2"/>
    <dgm:cxn modelId="{24F1EE40-F3F2-463B-B1E4-60F8253C8BB4}" type="presOf" srcId="{DB158968-8004-44FC-8E9B-7C7E09A51FCF}" destId="{D2D13203-3F76-427D-89FA-962DC7CCE68F}" srcOrd="0" destOrd="0"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 modelId="{4300D857-82AB-4142-B1CB-23EC8EB72EDE}" type="presParOf" srcId="{7D6AD0E5-958B-4CFB-91DA-518AC7FE5DFC}" destId="{D2D13203-3F76-427D-89FA-962DC7CCE68F}" srcOrd="6" destOrd="0" presId="urn:microsoft.com/office/officeart/2005/8/layout/vList2"/>
    <dgm:cxn modelId="{6EE79BF6-AC24-414C-86D4-B9B202DA8993}" type="presParOf" srcId="{7D6AD0E5-958B-4CFB-91DA-518AC7FE5DFC}" destId="{231FC839-DB16-4009-8909-E27B4A49F62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latin typeface="Times" pitchFamily="18" charset="0"/>
              <a:cs typeface="Times" pitchFamily="18" charset="0"/>
            </a:rPr>
            <a:t>FURI</a:t>
          </a:r>
          <a:endParaRPr lang="en-US"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latin typeface="Times" pitchFamily="18" charset="0"/>
              <a:cs typeface="Times" pitchFamily="18" charset="0"/>
            </a:rPr>
            <a:t>High</a:t>
          </a:r>
          <a:r>
            <a:rPr lang="en-US" baseline="0" dirty="0" smtClean="0">
              <a:latin typeface="Times" pitchFamily="18" charset="0"/>
              <a:cs typeface="Times" pitchFamily="18" charset="0"/>
            </a:rPr>
            <a:t> School Students</a:t>
          </a:r>
          <a:endParaRPr lang="en-US"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b="1" dirty="0" smtClean="0"/>
            <a:t>  6 Capstone projects in Comp. Sci. and Eng.</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   4 undergraduate students</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4 high school students trained in real-time human computer interfaces</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F1735938-CB23-4ABA-BC15-397394458E10}" srcId="{024D7A45-AC9E-4ABB-81DC-BAFFF91616FA}" destId="{B8E8D73F-581B-4976-AF8D-5AAC6C750847}" srcOrd="0" destOrd="0" parTransId="{71076915-AF84-4CA2-8448-ECB46DBE806B}" sibTransId="{D42F189A-98C5-4FA2-87D7-09EAFE8AD940}"/>
    <dgm:cxn modelId="{9E02B8FC-8E9B-470C-82A3-84DBD0A236ED}" srcId="{9A124256-CA88-4086-A5B5-046371E6C0EC}" destId="{F8460E66-657C-448A-8E2C-341062D9235A}" srcOrd="0" destOrd="0" parTransId="{E757B350-9583-41C1-90DA-DB2572412F7C}" sibTransId="{A9186A7B-F00E-41A7-85C8-30106990A6E4}"/>
    <dgm:cxn modelId="{955DB244-C49E-408B-AA5E-2D0507539363}" srcId="{EFF3D5AB-330F-4A82-8BD1-A909B8D092C0}" destId="{08DFFF8E-5882-4952-A3D2-8C6C8B331C04}" srcOrd="0" destOrd="0" parTransId="{5A01AD20-40A0-4916-BC5E-8074826DA645}" sibTransId="{6E3C4A41-78EB-4F58-90BB-2490CB746410}"/>
    <dgm:cxn modelId="{39122F13-C777-461A-BCFF-290BC7B70338}" srcId="{1028F362-418D-4D1B-9B8F-F90F3AED0681}" destId="{024D7A45-AC9E-4ABB-81DC-BAFFF91616FA}" srcOrd="1" destOrd="0" parTransId="{5775225D-8D26-43AB-8557-249A45092D39}" sibTransId="{7E969FE7-6D21-4F60-9C9A-8BAE6AAD26A0}"/>
    <dgm:cxn modelId="{3BEBD366-1F39-432A-B114-40728B6C469A}" type="presOf" srcId="{F8460E66-657C-448A-8E2C-341062D9235A}" destId="{044FCDF4-1DD4-4BD1-BA91-93AB2734907F}" srcOrd="0" destOrd="0" presId="urn:microsoft.com/office/officeart/2005/8/layout/vList2"/>
    <dgm:cxn modelId="{0BFEAD7E-BBF6-4B0F-B86E-0FB13A62E33F}" type="presOf" srcId="{EFF3D5AB-330F-4A82-8BD1-A909B8D092C0}" destId="{B0E735D0-7665-490B-A7E1-0318A43900E6}" srcOrd="0" destOrd="0" presId="urn:microsoft.com/office/officeart/2005/8/layout/vList2"/>
    <dgm:cxn modelId="{72E4A156-C9E8-4A2E-A44C-64D6CA1A773B}" type="presOf" srcId="{9A124256-CA88-4086-A5B5-046371E6C0EC}" destId="{C71EBD33-ABE3-45B6-8915-C0562DB3CEE3}" srcOrd="0" destOrd="0" presId="urn:microsoft.com/office/officeart/2005/8/layout/vList2"/>
    <dgm:cxn modelId="{B583B69F-C313-4033-9B88-B1E3157A02AE}" type="presOf" srcId="{024D7A45-AC9E-4ABB-81DC-BAFFF91616FA}" destId="{98A7A20E-545E-43A1-B4CA-03C720AB5C8F}" srcOrd="0" destOrd="0"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D5868202-5CB0-44FB-8621-DFD2A533AEC9}" srcId="{1028F362-418D-4D1B-9B8F-F90F3AED0681}" destId="{9A124256-CA88-4086-A5B5-046371E6C0EC}" srcOrd="0" destOrd="0" parTransId="{2E72506B-1DE1-4132-9B76-4AB155F32875}" sibTransId="{A1760E98-DE1E-44B5-9885-E22339AA9204}"/>
    <dgm:cxn modelId="{B4B6B985-146B-44E8-9BA8-AB3E61AC43EA}" type="presOf" srcId="{08DFFF8E-5882-4952-A3D2-8C6C8B331C04}" destId="{693AB47C-B8D3-472B-A862-4C3FC06611C8}" srcOrd="0" destOrd="0" presId="urn:microsoft.com/office/officeart/2005/8/layout/vList2"/>
    <dgm:cxn modelId="{5500770D-F573-45EE-9890-99C08D07AE0E}" type="presOf" srcId="{1028F362-418D-4D1B-9B8F-F90F3AED0681}" destId="{7D6AD0E5-958B-4CFB-91DA-518AC7FE5DFC}" srcOrd="0" destOrd="0" presId="urn:microsoft.com/office/officeart/2005/8/layout/vList2"/>
    <dgm:cxn modelId="{9909215C-4A85-4214-A63A-B229D6E93027}" type="presOf" srcId="{B8E8D73F-581B-4976-AF8D-5AAC6C750847}" destId="{58CE6C68-63C9-42F9-96C1-5AB62F1F8AF7}" srcOrd="0" destOrd="0" presId="urn:microsoft.com/office/officeart/2005/8/layout/vList2"/>
    <dgm:cxn modelId="{4C5731E7-4AE6-4973-82E8-CC02903C5D31}" type="presParOf" srcId="{7D6AD0E5-958B-4CFB-91DA-518AC7FE5DFC}" destId="{C71EBD33-ABE3-45B6-8915-C0562DB3CEE3}" srcOrd="0" destOrd="0" presId="urn:microsoft.com/office/officeart/2005/8/layout/vList2"/>
    <dgm:cxn modelId="{E5AC4DD6-FB0A-4F22-ABDC-58FE7965E04F}" type="presParOf" srcId="{7D6AD0E5-958B-4CFB-91DA-518AC7FE5DFC}" destId="{044FCDF4-1DD4-4BD1-BA91-93AB2734907F}" srcOrd="1" destOrd="0" presId="urn:microsoft.com/office/officeart/2005/8/layout/vList2"/>
    <dgm:cxn modelId="{9A2AD6FD-BCFF-4D2D-97CD-F7CE5F76BB49}" type="presParOf" srcId="{7D6AD0E5-958B-4CFB-91DA-518AC7FE5DFC}" destId="{98A7A20E-545E-43A1-B4CA-03C720AB5C8F}" srcOrd="2" destOrd="0" presId="urn:microsoft.com/office/officeart/2005/8/layout/vList2"/>
    <dgm:cxn modelId="{2BFBDD8A-93DB-453F-BD29-C3489A8DADFD}" type="presParOf" srcId="{7D6AD0E5-958B-4CFB-91DA-518AC7FE5DFC}" destId="{58CE6C68-63C9-42F9-96C1-5AB62F1F8AF7}" srcOrd="3" destOrd="0" presId="urn:microsoft.com/office/officeart/2005/8/layout/vList2"/>
    <dgm:cxn modelId="{B28B9AC5-498F-4751-8139-F4C6858C4C84}" type="presParOf" srcId="{7D6AD0E5-958B-4CFB-91DA-518AC7FE5DFC}" destId="{B0E735D0-7665-490B-A7E1-0318A43900E6}" srcOrd="4" destOrd="0" presId="urn:microsoft.com/office/officeart/2005/8/layout/vList2"/>
    <dgm:cxn modelId="{3C165A34-46DA-43D6-9D57-90C6374CB3D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latin typeface="Times" pitchFamily="18" charset="0"/>
              <a:cs typeface="Times" pitchFamily="18" charset="0"/>
            </a:rPr>
            <a:t>Broad Area Announcement – Office of Naval Research</a:t>
          </a:r>
          <a:endParaRPr lang="en-US"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latin typeface="Times" pitchFamily="18" charset="0"/>
              <a:cs typeface="Times" pitchFamily="18" charset="0"/>
            </a:rPr>
            <a:t>NSF</a:t>
          </a:r>
          <a:endParaRPr lang="en-US"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latin typeface="Times" pitchFamily="18" charset="0"/>
              <a:cs typeface="Times" pitchFamily="18" charset="0"/>
            </a:rPr>
            <a:t>ASU</a:t>
          </a:r>
          <a:r>
            <a:rPr lang="en-US" baseline="0" dirty="0" smtClean="0">
              <a:latin typeface="Times" pitchFamily="18" charset="0"/>
              <a:cs typeface="Times" pitchFamily="18" charset="0"/>
            </a:rPr>
            <a:t> GPSA Award, FURI Funding, Capstone student funding</a:t>
          </a:r>
          <a:endParaRPr lang="en-US"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b="1" dirty="0" smtClean="0"/>
            <a:t> Novel interface for delivering threat direction, distance and size to soldiers on the field.</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   3 proposals attempted, Currently 1 in review on “ Assistive Social Situational Awareness Aids for Individuals with Disabilities”</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Close to 10K in various funding sources.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64190B0C-470E-4C87-8EF3-0EBBFC1D0D47}" type="presOf" srcId="{024D7A45-AC9E-4ABB-81DC-BAFFF91616FA}" destId="{98A7A20E-545E-43A1-B4CA-03C720AB5C8F}" srcOrd="0" destOrd="0" presId="urn:microsoft.com/office/officeart/2005/8/layout/vList2"/>
    <dgm:cxn modelId="{D5868202-5CB0-44FB-8621-DFD2A533AEC9}" srcId="{1028F362-418D-4D1B-9B8F-F90F3AED0681}" destId="{9A124256-CA88-4086-A5B5-046371E6C0EC}" srcOrd="0" destOrd="0" parTransId="{2E72506B-1DE1-4132-9B76-4AB155F32875}" sibTransId="{A1760E98-DE1E-44B5-9885-E22339AA9204}"/>
    <dgm:cxn modelId="{63A3C668-B066-4AF0-A6B2-EFE4B75E931E}" type="presOf" srcId="{08DFFF8E-5882-4952-A3D2-8C6C8B331C04}" destId="{693AB47C-B8D3-472B-A862-4C3FC06611C8}" srcOrd="0" destOrd="0" presId="urn:microsoft.com/office/officeart/2005/8/layout/vList2"/>
    <dgm:cxn modelId="{512039A4-FB19-4336-ABDB-60193EF4BD05}" type="presOf" srcId="{1028F362-418D-4D1B-9B8F-F90F3AED0681}" destId="{7D6AD0E5-958B-4CFB-91DA-518AC7FE5DFC}"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0BFE21F8-6815-49AC-94B0-623DFF61E67D}" srcId="{1028F362-418D-4D1B-9B8F-F90F3AED0681}" destId="{EFF3D5AB-330F-4A82-8BD1-A909B8D092C0}" srcOrd="2" destOrd="0" parTransId="{7AA4B809-BB5B-4B87-A9D1-E8BED99FC6D0}" sibTransId="{723CB1B3-ABBD-49F4-9F3B-F2A0887B5350}"/>
    <dgm:cxn modelId="{01E033F6-0056-4576-9ECE-3ABAF648914C}" type="presOf" srcId="{F8460E66-657C-448A-8E2C-341062D9235A}" destId="{044FCDF4-1DD4-4BD1-BA91-93AB2734907F}" srcOrd="0" destOrd="0" presId="urn:microsoft.com/office/officeart/2005/8/layout/vList2"/>
    <dgm:cxn modelId="{0450090A-F1D2-4C7B-AF1E-36908DB6BF10}" type="presOf" srcId="{B8E8D73F-581B-4976-AF8D-5AAC6C750847}" destId="{58CE6C68-63C9-42F9-96C1-5AB62F1F8AF7}" srcOrd="0" destOrd="0" presId="urn:microsoft.com/office/officeart/2005/8/layout/vList2"/>
    <dgm:cxn modelId="{FDF2474F-477C-4F35-8B05-A64DC5408EDD}" type="presOf" srcId="{EFF3D5AB-330F-4A82-8BD1-A909B8D092C0}" destId="{B0E735D0-7665-490B-A7E1-0318A43900E6}"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9E02B8FC-8E9B-470C-82A3-84DBD0A236ED}" srcId="{9A124256-CA88-4086-A5B5-046371E6C0EC}" destId="{F8460E66-657C-448A-8E2C-341062D9235A}" srcOrd="0" destOrd="0" parTransId="{E757B350-9583-41C1-90DA-DB2572412F7C}" sibTransId="{A9186A7B-F00E-41A7-85C8-30106990A6E4}"/>
    <dgm:cxn modelId="{C4238AB3-BC6F-4335-90E4-34F23D5C55B5}" type="presOf" srcId="{9A124256-CA88-4086-A5B5-046371E6C0EC}" destId="{C71EBD33-ABE3-45B6-8915-C0562DB3CEE3}" srcOrd="0" destOrd="0"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256B1CAB-01FB-4769-BA9D-3FF11D3A0F48}" type="presParOf" srcId="{7D6AD0E5-958B-4CFB-91DA-518AC7FE5DFC}" destId="{C71EBD33-ABE3-45B6-8915-C0562DB3CEE3}" srcOrd="0" destOrd="0" presId="urn:microsoft.com/office/officeart/2005/8/layout/vList2"/>
    <dgm:cxn modelId="{CF4A55E9-7319-424C-8756-B114F7E3CA25}" type="presParOf" srcId="{7D6AD0E5-958B-4CFB-91DA-518AC7FE5DFC}" destId="{044FCDF4-1DD4-4BD1-BA91-93AB2734907F}" srcOrd="1" destOrd="0" presId="urn:microsoft.com/office/officeart/2005/8/layout/vList2"/>
    <dgm:cxn modelId="{92F5139D-F248-43BC-8D8D-BF03291EACBC}" type="presParOf" srcId="{7D6AD0E5-958B-4CFB-91DA-518AC7FE5DFC}" destId="{98A7A20E-545E-43A1-B4CA-03C720AB5C8F}" srcOrd="2" destOrd="0" presId="urn:microsoft.com/office/officeart/2005/8/layout/vList2"/>
    <dgm:cxn modelId="{6C204B3B-9BE7-4CAC-9E20-920CEC78C183}" type="presParOf" srcId="{7D6AD0E5-958B-4CFB-91DA-518AC7FE5DFC}" destId="{58CE6C68-63C9-42F9-96C1-5AB62F1F8AF7}" srcOrd="3" destOrd="0" presId="urn:microsoft.com/office/officeart/2005/8/layout/vList2"/>
    <dgm:cxn modelId="{03A3BFAF-9355-4234-B21D-5F7B2734D678}" type="presParOf" srcId="{7D6AD0E5-958B-4CFB-91DA-518AC7FE5DFC}" destId="{B0E735D0-7665-490B-A7E1-0318A43900E6}" srcOrd="4" destOrd="0" presId="urn:microsoft.com/office/officeart/2005/8/layout/vList2"/>
    <dgm:cxn modelId="{203F86A9-D3C7-471F-A645-18E3D0E92F64}"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b="1" dirty="0" smtClean="0">
              <a:latin typeface="Times" pitchFamily="18" charset="0"/>
              <a:cs typeface="Times" pitchFamily="18" charset="0"/>
            </a:rPr>
            <a:t>ACM</a:t>
          </a:r>
          <a:r>
            <a:rPr lang="en-US" b="1" baseline="0" dirty="0" smtClean="0">
              <a:latin typeface="Times" pitchFamily="18" charset="0"/>
              <a:cs typeface="Times" pitchFamily="18" charset="0"/>
            </a:rPr>
            <a:t> MM 2010</a:t>
          </a:r>
          <a:endParaRPr lang="en-US" b="1"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b="1" dirty="0" smtClean="0">
              <a:latin typeface="Times" pitchFamily="18" charset="0"/>
              <a:cs typeface="Times" pitchFamily="18" charset="0"/>
            </a:rPr>
            <a:t>IBM T. J. Watson Research Center</a:t>
          </a:r>
          <a:endParaRPr lang="en-US" b="1"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b="1" dirty="0" smtClean="0">
              <a:latin typeface="Times" pitchFamily="18" charset="0"/>
              <a:cs typeface="Times" pitchFamily="18" charset="0"/>
            </a:rPr>
            <a:t>Microsoft Bing Search – Ranking &amp; Relevance Team</a:t>
          </a:r>
          <a:endParaRPr lang="en-US" b="1"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b="1" dirty="0" smtClean="0"/>
            <a:t>Oct</a:t>
          </a:r>
          <a:r>
            <a:rPr lang="en-US" b="1" baseline="0" dirty="0" smtClean="0"/>
            <a:t> 2010, Brave New Ideas Session</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Oct 2010, Emerging Leader in Multimedia and Signal Processing</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a:t>
          </a:r>
          <a:r>
            <a:rPr lang="en-US" b="1" i="0" u="none" dirty="0" smtClean="0"/>
            <a:t>Oct 2010, Industry-Academia interaction session</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DB158968-8004-44FC-8E9B-7C7E09A51FCF}">
      <dgm:prSet phldrT="[Text]"/>
      <dgm:spPr/>
      <dgm:t>
        <a:bodyPr/>
        <a:lstStyle/>
        <a:p>
          <a:r>
            <a:rPr lang="en-US" b="1" dirty="0" smtClean="0">
              <a:latin typeface="Times" pitchFamily="18" charset="0"/>
              <a:cs typeface="Times" pitchFamily="18" charset="0"/>
            </a:rPr>
            <a:t>Raytheon Industry-Academia Meet</a:t>
          </a:r>
          <a:endParaRPr lang="en-US" b="1" dirty="0">
            <a:latin typeface="Times" pitchFamily="18" charset="0"/>
            <a:cs typeface="Times" pitchFamily="18" charset="0"/>
          </a:endParaRPr>
        </a:p>
      </dgm:t>
    </dgm:pt>
    <dgm:pt modelId="{90061469-C26F-459F-8F74-C95395A1E5BF}" type="parTrans" cxnId="{5356D620-A94E-4727-A56F-DD05A8BC5971}">
      <dgm:prSet/>
      <dgm:spPr/>
      <dgm:t>
        <a:bodyPr/>
        <a:lstStyle/>
        <a:p>
          <a:endParaRPr lang="en-US"/>
        </a:p>
      </dgm:t>
    </dgm:pt>
    <dgm:pt modelId="{6EA5D138-55D2-4EDE-931D-558690C20E86}" type="sibTrans" cxnId="{5356D620-A94E-4727-A56F-DD05A8BC5971}">
      <dgm:prSet/>
      <dgm:spPr/>
      <dgm:t>
        <a:bodyPr/>
        <a:lstStyle/>
        <a:p>
          <a:endParaRPr lang="en-US"/>
        </a:p>
      </dgm:t>
    </dgm:pt>
    <dgm:pt modelId="{8D49358B-8B52-40E9-88A6-CF66045C2282}">
      <dgm:prSet phldrT="[Text]"/>
      <dgm:spPr/>
      <dgm:t>
        <a:bodyPr/>
        <a:lstStyle/>
        <a:p>
          <a:r>
            <a:rPr lang="en-US" b="1" dirty="0" smtClean="0">
              <a:latin typeface="Times" pitchFamily="18" charset="0"/>
              <a:cs typeface="Times" pitchFamily="18" charset="0"/>
            </a:rPr>
            <a:t>  </a:t>
          </a:r>
          <a:r>
            <a:rPr lang="en-US" b="1" dirty="0" smtClean="0">
              <a:latin typeface="Times" pitchFamily="18" charset="0"/>
              <a:cs typeface="Times" pitchFamily="18" charset="0"/>
            </a:rPr>
            <a:t>April 2010, Technologies for the warfighter conference</a:t>
          </a:r>
          <a:endParaRPr lang="en-US" b="1" dirty="0">
            <a:latin typeface="Times" pitchFamily="18" charset="0"/>
            <a:cs typeface="Times" pitchFamily="18" charset="0"/>
          </a:endParaRPr>
        </a:p>
      </dgm:t>
    </dgm:pt>
    <dgm:pt modelId="{92E6D2E6-F094-4D4D-AD21-32A90FDF87FE}" type="parTrans" cxnId="{BD891DE2-B2D6-4197-9185-4C61844EC9B9}">
      <dgm:prSet/>
      <dgm:spPr/>
      <dgm:t>
        <a:bodyPr/>
        <a:lstStyle/>
        <a:p>
          <a:endParaRPr lang="en-US"/>
        </a:p>
      </dgm:t>
    </dgm:pt>
    <dgm:pt modelId="{450990DD-9578-48CB-AFA3-FCBD6B169BB4}" type="sibTrans" cxnId="{BD891DE2-B2D6-4197-9185-4C61844EC9B9}">
      <dgm:prSet/>
      <dgm:spPr/>
      <dgm:t>
        <a:bodyPr/>
        <a:lstStyle/>
        <a:p>
          <a:endParaRPr lang="en-US"/>
        </a:p>
      </dgm:t>
    </dgm:pt>
    <dgm:pt modelId="{0613BB81-7B7B-4A30-A270-3262A3E821E7}">
      <dgm:prSet phldrT="[Text]"/>
      <dgm:spPr/>
      <dgm:t>
        <a:bodyPr/>
        <a:lstStyle/>
        <a:p>
          <a:r>
            <a:rPr lang="en-US" b="1" dirty="0" smtClean="0">
              <a:latin typeface="Times" pitchFamily="18" charset="0"/>
              <a:cs typeface="Times" pitchFamily="18" charset="0"/>
            </a:rPr>
            <a:t>Microsoft Imagine Cup</a:t>
          </a:r>
          <a:endParaRPr lang="en-US" b="1" dirty="0">
            <a:latin typeface="Times" pitchFamily="18" charset="0"/>
            <a:cs typeface="Times" pitchFamily="18" charset="0"/>
          </a:endParaRPr>
        </a:p>
      </dgm:t>
    </dgm:pt>
    <dgm:pt modelId="{6DDF5C1D-B6D7-4E0C-A373-2ACE913718C5}" type="parTrans" cxnId="{17E2755E-5B7A-4D34-800B-B84B19795E93}">
      <dgm:prSet/>
      <dgm:spPr/>
      <dgm:t>
        <a:bodyPr/>
        <a:lstStyle/>
        <a:p>
          <a:endParaRPr lang="en-US"/>
        </a:p>
      </dgm:t>
    </dgm:pt>
    <dgm:pt modelId="{2D3A466D-7082-4EB1-B49D-64B0042A7DBD}" type="sibTrans" cxnId="{17E2755E-5B7A-4D34-800B-B84B19795E93}">
      <dgm:prSet/>
      <dgm:spPr/>
      <dgm:t>
        <a:bodyPr/>
        <a:lstStyle/>
        <a:p>
          <a:endParaRPr lang="en-US"/>
        </a:p>
      </dgm:t>
    </dgm:pt>
    <dgm:pt modelId="{87C6E597-DFE6-4312-B8E4-151E9932FB5A}">
      <dgm:prSet phldrT="[Text]"/>
      <dgm:spPr/>
      <dgm:t>
        <a:bodyPr/>
        <a:lstStyle/>
        <a:p>
          <a:r>
            <a:rPr lang="en-US" b="1" dirty="0" smtClean="0">
              <a:latin typeface="Times" pitchFamily="18" charset="0"/>
              <a:cs typeface="Times" pitchFamily="18" charset="0"/>
            </a:rPr>
            <a:t>Derived project from the interaction assistant</a:t>
          </a:r>
          <a:endParaRPr lang="en-US" b="1" dirty="0">
            <a:latin typeface="Times" pitchFamily="18" charset="0"/>
            <a:cs typeface="Times" pitchFamily="18" charset="0"/>
          </a:endParaRPr>
        </a:p>
      </dgm:t>
    </dgm:pt>
    <dgm:pt modelId="{2B03C728-E9CC-4577-A263-7E57A5C8CA62}" type="parTrans" cxnId="{9228A5C0-71F5-4714-B2DC-8889044B4721}">
      <dgm:prSet/>
      <dgm:spPr/>
      <dgm:t>
        <a:bodyPr/>
        <a:lstStyle/>
        <a:p>
          <a:endParaRPr lang="en-US"/>
        </a:p>
      </dgm:t>
    </dgm:pt>
    <dgm:pt modelId="{F58F4D92-7DAE-4037-9528-DB85EB404605}" type="sibTrans" cxnId="{9228A5C0-71F5-4714-B2DC-8889044B4721}">
      <dgm:prSet/>
      <dgm:spPr/>
      <dgm:t>
        <a:bodyPr/>
        <a:lstStyle/>
        <a:p>
          <a:endParaRPr lang="en-US"/>
        </a:p>
      </dgm:t>
    </dgm:pt>
    <dgm:pt modelId="{559D9DFD-5147-4F4D-A3F3-8F917C52E79E}">
      <dgm:prSet phldrT="[Text]"/>
      <dgm:spPr/>
      <dgm:t>
        <a:bodyPr/>
        <a:lstStyle/>
        <a:p>
          <a:r>
            <a:rPr lang="en-US" b="1" dirty="0" smtClean="0">
              <a:latin typeface="Times" pitchFamily="18" charset="0"/>
              <a:cs typeface="Times" pitchFamily="18" charset="0"/>
            </a:rPr>
            <a:t>ASU Innovation Challenge</a:t>
          </a:r>
          <a:endParaRPr lang="en-US" b="1" dirty="0">
            <a:latin typeface="Times" pitchFamily="18" charset="0"/>
            <a:cs typeface="Times" pitchFamily="18" charset="0"/>
          </a:endParaRPr>
        </a:p>
      </dgm:t>
    </dgm:pt>
    <dgm:pt modelId="{5F59B9C1-635A-4704-ACD0-AEA07FBCF32D}" type="parTrans" cxnId="{2AC6FEBC-34CB-413A-8995-FACB087C7F17}">
      <dgm:prSet/>
      <dgm:spPr/>
      <dgm:t>
        <a:bodyPr/>
        <a:lstStyle/>
        <a:p>
          <a:endParaRPr lang="en-US"/>
        </a:p>
      </dgm:t>
    </dgm:pt>
    <dgm:pt modelId="{C61B2879-3982-43E7-9A22-C73789B4B94C}" type="sibTrans" cxnId="{2AC6FEBC-34CB-413A-8995-FACB087C7F17}">
      <dgm:prSet/>
      <dgm:spPr/>
      <dgm:t>
        <a:bodyPr/>
        <a:lstStyle/>
        <a:p>
          <a:endParaRPr lang="en-US"/>
        </a:p>
      </dgm:t>
    </dgm:pt>
    <dgm:pt modelId="{B74F565E-1B13-42A3-9BCA-0E09E9C39FDE}">
      <dgm:prSet phldrT="[Text]"/>
      <dgm:spPr/>
      <dgm:t>
        <a:bodyPr/>
        <a:lstStyle/>
        <a:p>
          <a:r>
            <a:rPr lang="en-US" b="1" dirty="0" smtClean="0">
              <a:latin typeface="Times" pitchFamily="18" charset="0"/>
              <a:cs typeface="Times" pitchFamily="18" charset="0"/>
            </a:rPr>
            <a:t>Undergraduate student team focused on developing novel HCI for doctors</a:t>
          </a:r>
          <a:endParaRPr lang="en-US" b="1" dirty="0">
            <a:latin typeface="Times" pitchFamily="18" charset="0"/>
            <a:cs typeface="Times" pitchFamily="18" charset="0"/>
          </a:endParaRPr>
        </a:p>
      </dgm:t>
    </dgm:pt>
    <dgm:pt modelId="{A45F9E33-A862-4E0C-A16A-DAAF74E0688F}" type="parTrans" cxnId="{9A00905F-F3E7-477B-A4C7-1CE415CD812B}">
      <dgm:prSet/>
      <dgm:spPr/>
      <dgm:t>
        <a:bodyPr/>
        <a:lstStyle/>
        <a:p>
          <a:endParaRPr lang="en-US"/>
        </a:p>
      </dgm:t>
    </dgm:pt>
    <dgm:pt modelId="{947F2800-689C-4944-A2D1-82B9ED8FBF4E}" type="sibTrans" cxnId="{9A00905F-F3E7-477B-A4C7-1CE415CD812B}">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6">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6">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6">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6">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6">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6">
        <dgm:presLayoutVars>
          <dgm:bulletEnabled val="1"/>
        </dgm:presLayoutVars>
      </dgm:prSet>
      <dgm:spPr/>
      <dgm:t>
        <a:bodyPr/>
        <a:lstStyle/>
        <a:p>
          <a:endParaRPr lang="en-US"/>
        </a:p>
      </dgm:t>
    </dgm:pt>
    <dgm:pt modelId="{D2D13203-3F76-427D-89FA-962DC7CCE68F}" type="pres">
      <dgm:prSet presAssocID="{DB158968-8004-44FC-8E9B-7C7E09A51FCF}" presName="parentText" presStyleLbl="node1" presStyleIdx="3" presStyleCnt="6">
        <dgm:presLayoutVars>
          <dgm:chMax val="0"/>
          <dgm:bulletEnabled val="1"/>
        </dgm:presLayoutVars>
      </dgm:prSet>
      <dgm:spPr/>
      <dgm:t>
        <a:bodyPr/>
        <a:lstStyle/>
        <a:p>
          <a:endParaRPr lang="en-US"/>
        </a:p>
      </dgm:t>
    </dgm:pt>
    <dgm:pt modelId="{231FC839-DB16-4009-8909-E27B4A49F62F}" type="pres">
      <dgm:prSet presAssocID="{DB158968-8004-44FC-8E9B-7C7E09A51FCF}" presName="childText" presStyleLbl="revTx" presStyleIdx="3" presStyleCnt="6">
        <dgm:presLayoutVars>
          <dgm:bulletEnabled val="1"/>
        </dgm:presLayoutVars>
      </dgm:prSet>
      <dgm:spPr/>
      <dgm:t>
        <a:bodyPr/>
        <a:lstStyle/>
        <a:p>
          <a:endParaRPr lang="en-US"/>
        </a:p>
      </dgm:t>
    </dgm:pt>
    <dgm:pt modelId="{D9086975-D3F2-49E0-99F7-BAE009785ECE}" type="pres">
      <dgm:prSet presAssocID="{0613BB81-7B7B-4A30-A270-3262A3E821E7}" presName="parentText" presStyleLbl="node1" presStyleIdx="4" presStyleCnt="6">
        <dgm:presLayoutVars>
          <dgm:chMax val="0"/>
          <dgm:bulletEnabled val="1"/>
        </dgm:presLayoutVars>
      </dgm:prSet>
      <dgm:spPr/>
      <dgm:t>
        <a:bodyPr/>
        <a:lstStyle/>
        <a:p>
          <a:endParaRPr lang="en-US"/>
        </a:p>
      </dgm:t>
    </dgm:pt>
    <dgm:pt modelId="{6720F7B2-A78C-4D10-9551-DEDB60C6DA62}" type="pres">
      <dgm:prSet presAssocID="{0613BB81-7B7B-4A30-A270-3262A3E821E7}" presName="childText" presStyleLbl="revTx" presStyleIdx="4" presStyleCnt="6">
        <dgm:presLayoutVars>
          <dgm:bulletEnabled val="1"/>
        </dgm:presLayoutVars>
      </dgm:prSet>
      <dgm:spPr/>
      <dgm:t>
        <a:bodyPr/>
        <a:lstStyle/>
        <a:p>
          <a:endParaRPr lang="en-US"/>
        </a:p>
      </dgm:t>
    </dgm:pt>
    <dgm:pt modelId="{06361F5D-ED0B-436F-9C6B-052EA6899A16}" type="pres">
      <dgm:prSet presAssocID="{559D9DFD-5147-4F4D-A3F3-8F917C52E79E}" presName="parentText" presStyleLbl="node1" presStyleIdx="5" presStyleCnt="6">
        <dgm:presLayoutVars>
          <dgm:chMax val="0"/>
          <dgm:bulletEnabled val="1"/>
        </dgm:presLayoutVars>
      </dgm:prSet>
      <dgm:spPr/>
      <dgm:t>
        <a:bodyPr/>
        <a:lstStyle/>
        <a:p>
          <a:endParaRPr lang="en-US"/>
        </a:p>
      </dgm:t>
    </dgm:pt>
    <dgm:pt modelId="{F2A315DE-98C3-4C37-B358-0A668BB110CA}" type="pres">
      <dgm:prSet presAssocID="{559D9DFD-5147-4F4D-A3F3-8F917C52E79E}" presName="childText" presStyleLbl="revTx" presStyleIdx="5" presStyleCnt="6">
        <dgm:presLayoutVars>
          <dgm:bulletEnabled val="1"/>
        </dgm:presLayoutVars>
      </dgm:prSet>
      <dgm:spPr/>
      <dgm:t>
        <a:bodyPr/>
        <a:lstStyle/>
        <a:p>
          <a:endParaRPr lang="en-US"/>
        </a:p>
      </dgm:t>
    </dgm:pt>
  </dgm:ptLst>
  <dgm:cxnLst>
    <dgm:cxn modelId="{D5868202-5CB0-44FB-8621-DFD2A533AEC9}" srcId="{1028F362-418D-4D1B-9B8F-F90F3AED0681}" destId="{9A124256-CA88-4086-A5B5-046371E6C0EC}" srcOrd="0" destOrd="0" parTransId="{2E72506B-1DE1-4132-9B76-4AB155F32875}" sibTransId="{A1760E98-DE1E-44B5-9885-E22339AA9204}"/>
    <dgm:cxn modelId="{5356D620-A94E-4727-A56F-DD05A8BC5971}" srcId="{1028F362-418D-4D1B-9B8F-F90F3AED0681}" destId="{DB158968-8004-44FC-8E9B-7C7E09A51FCF}" srcOrd="3" destOrd="0" parTransId="{90061469-C26F-459F-8F74-C95395A1E5BF}" sibTransId="{6EA5D138-55D2-4EDE-931D-558690C20E86}"/>
    <dgm:cxn modelId="{BD891DE2-B2D6-4197-9185-4C61844EC9B9}" srcId="{DB158968-8004-44FC-8E9B-7C7E09A51FCF}" destId="{8D49358B-8B52-40E9-88A6-CF66045C2282}" srcOrd="0" destOrd="0" parTransId="{92E6D2E6-F094-4D4D-AD21-32A90FDF87FE}" sibTransId="{450990DD-9578-48CB-AFA3-FCBD6B169BB4}"/>
    <dgm:cxn modelId="{21D12AC4-29F2-4973-9A1A-644710F8341E}" type="presOf" srcId="{B74F565E-1B13-42A3-9BCA-0E09E9C39FDE}" destId="{F2A315DE-98C3-4C37-B358-0A668BB110CA}" srcOrd="0" destOrd="0" presId="urn:microsoft.com/office/officeart/2005/8/layout/vList2"/>
    <dgm:cxn modelId="{8005FA84-83C3-4028-AFB3-C51AFFBE2659}" type="presOf" srcId="{0613BB81-7B7B-4A30-A270-3262A3E821E7}" destId="{D9086975-D3F2-49E0-99F7-BAE009785ECE}" srcOrd="0" destOrd="0" presId="urn:microsoft.com/office/officeart/2005/8/layout/vList2"/>
    <dgm:cxn modelId="{9A00905F-F3E7-477B-A4C7-1CE415CD812B}" srcId="{559D9DFD-5147-4F4D-A3F3-8F917C52E79E}" destId="{B74F565E-1B13-42A3-9BCA-0E09E9C39FDE}" srcOrd="0" destOrd="0" parTransId="{A45F9E33-A862-4E0C-A16A-DAAF74E0688F}" sibTransId="{947F2800-689C-4944-A2D1-82B9ED8FBF4E}"/>
    <dgm:cxn modelId="{19E31EDD-8196-4E3B-B468-F87D81C0F226}" type="presOf" srcId="{9A124256-CA88-4086-A5B5-046371E6C0EC}" destId="{C71EBD33-ABE3-45B6-8915-C0562DB3CEE3}" srcOrd="0" destOrd="0" presId="urn:microsoft.com/office/officeart/2005/8/layout/vList2"/>
    <dgm:cxn modelId="{5FB9C698-DB99-4501-BFB7-CB39263FD182}" type="presOf" srcId="{87C6E597-DFE6-4312-B8E4-151E9932FB5A}" destId="{6720F7B2-A78C-4D10-9551-DEDB60C6DA62}"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2AC6FEBC-34CB-413A-8995-FACB087C7F17}" srcId="{1028F362-418D-4D1B-9B8F-F90F3AED0681}" destId="{559D9DFD-5147-4F4D-A3F3-8F917C52E79E}" srcOrd="5" destOrd="0" parTransId="{5F59B9C1-635A-4704-ACD0-AEA07FBCF32D}" sibTransId="{C61B2879-3982-43E7-9A22-C73789B4B94C}"/>
    <dgm:cxn modelId="{38D666CD-B11E-49A5-B11F-E7F172E89FB7}" type="presOf" srcId="{DB158968-8004-44FC-8E9B-7C7E09A51FCF}" destId="{D2D13203-3F76-427D-89FA-962DC7CCE68F}" srcOrd="0" destOrd="0" presId="urn:microsoft.com/office/officeart/2005/8/layout/vList2"/>
    <dgm:cxn modelId="{F12AF5FA-D740-4258-BA89-3697489471C5}" type="presOf" srcId="{08DFFF8E-5882-4952-A3D2-8C6C8B331C04}" destId="{693AB47C-B8D3-472B-A862-4C3FC06611C8}" srcOrd="0" destOrd="0" presId="urn:microsoft.com/office/officeart/2005/8/layout/vList2"/>
    <dgm:cxn modelId="{603A3579-C4B6-402B-866C-A5D1D30A423F}" type="presOf" srcId="{024D7A45-AC9E-4ABB-81DC-BAFFF91616FA}" destId="{98A7A20E-545E-43A1-B4CA-03C720AB5C8F}" srcOrd="0" destOrd="0" presId="urn:microsoft.com/office/officeart/2005/8/layout/vList2"/>
    <dgm:cxn modelId="{EA555555-0A11-436D-AE9E-FC19C4C420AC}" type="presOf" srcId="{8D49358B-8B52-40E9-88A6-CF66045C2282}" destId="{231FC839-DB16-4009-8909-E27B4A49F62F}" srcOrd="0" destOrd="0" presId="urn:microsoft.com/office/officeart/2005/8/layout/vList2"/>
    <dgm:cxn modelId="{9228A5C0-71F5-4714-B2DC-8889044B4721}" srcId="{0613BB81-7B7B-4A30-A270-3262A3E821E7}" destId="{87C6E597-DFE6-4312-B8E4-151E9932FB5A}" srcOrd="0" destOrd="0" parTransId="{2B03C728-E9CC-4577-A263-7E57A5C8CA62}" sibTransId="{F58F4D92-7DAE-4037-9528-DB85EB404605}"/>
    <dgm:cxn modelId="{463A405D-6216-460E-9467-D9C9C54F5AD5}" type="presOf" srcId="{EFF3D5AB-330F-4A82-8BD1-A909B8D092C0}" destId="{B0E735D0-7665-490B-A7E1-0318A43900E6}" srcOrd="0" destOrd="0" presId="urn:microsoft.com/office/officeart/2005/8/layout/vList2"/>
    <dgm:cxn modelId="{07CA3DC1-C648-4215-9F8F-7B5B4BE3EC21}" type="presOf" srcId="{B8E8D73F-581B-4976-AF8D-5AAC6C750847}" destId="{58CE6C68-63C9-42F9-96C1-5AB62F1F8AF7}" srcOrd="0" destOrd="0" presId="urn:microsoft.com/office/officeart/2005/8/layout/vList2"/>
    <dgm:cxn modelId="{645DF735-31F7-4BED-9735-3BD9876B4374}" type="presOf" srcId="{559D9DFD-5147-4F4D-A3F3-8F917C52E79E}" destId="{06361F5D-ED0B-436F-9C6B-052EA6899A16}"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87A7ACC3-4FA3-4EE2-8CAE-9DCA38F9EF20}" type="presOf" srcId="{F8460E66-657C-448A-8E2C-341062D9235A}" destId="{044FCDF4-1DD4-4BD1-BA91-93AB2734907F}" srcOrd="0" destOrd="0"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39122F13-C777-461A-BCFF-290BC7B70338}" srcId="{1028F362-418D-4D1B-9B8F-F90F3AED0681}" destId="{024D7A45-AC9E-4ABB-81DC-BAFFF91616FA}" srcOrd="1" destOrd="0" parTransId="{5775225D-8D26-43AB-8557-249A45092D39}" sibTransId="{7E969FE7-6D21-4F60-9C9A-8BAE6AAD26A0}"/>
    <dgm:cxn modelId="{85949FDA-D833-4898-9D90-62C7F05153F6}" type="presOf" srcId="{1028F362-418D-4D1B-9B8F-F90F3AED0681}" destId="{7D6AD0E5-958B-4CFB-91DA-518AC7FE5DFC}" srcOrd="0" destOrd="0" presId="urn:microsoft.com/office/officeart/2005/8/layout/vList2"/>
    <dgm:cxn modelId="{17E2755E-5B7A-4D34-800B-B84B19795E93}" srcId="{1028F362-418D-4D1B-9B8F-F90F3AED0681}" destId="{0613BB81-7B7B-4A30-A270-3262A3E821E7}" srcOrd="4" destOrd="0" parTransId="{6DDF5C1D-B6D7-4E0C-A373-2ACE913718C5}" sibTransId="{2D3A466D-7082-4EB1-B49D-64B0042A7DBD}"/>
    <dgm:cxn modelId="{0BFE21F8-6815-49AC-94B0-623DFF61E67D}" srcId="{1028F362-418D-4D1B-9B8F-F90F3AED0681}" destId="{EFF3D5AB-330F-4A82-8BD1-A909B8D092C0}" srcOrd="2" destOrd="0" parTransId="{7AA4B809-BB5B-4B87-A9D1-E8BED99FC6D0}" sibTransId="{723CB1B3-ABBD-49F4-9F3B-F2A0887B5350}"/>
    <dgm:cxn modelId="{3E673C36-026F-4499-80A6-35AE2AD32475}" type="presParOf" srcId="{7D6AD0E5-958B-4CFB-91DA-518AC7FE5DFC}" destId="{C71EBD33-ABE3-45B6-8915-C0562DB3CEE3}" srcOrd="0" destOrd="0" presId="urn:microsoft.com/office/officeart/2005/8/layout/vList2"/>
    <dgm:cxn modelId="{2940CCF8-EECF-4C27-B610-FC07E9A95272}" type="presParOf" srcId="{7D6AD0E5-958B-4CFB-91DA-518AC7FE5DFC}" destId="{044FCDF4-1DD4-4BD1-BA91-93AB2734907F}" srcOrd="1" destOrd="0" presId="urn:microsoft.com/office/officeart/2005/8/layout/vList2"/>
    <dgm:cxn modelId="{5A184B77-D0C9-443B-AF2E-E9E2CFE696EC}" type="presParOf" srcId="{7D6AD0E5-958B-4CFB-91DA-518AC7FE5DFC}" destId="{98A7A20E-545E-43A1-B4CA-03C720AB5C8F}" srcOrd="2" destOrd="0" presId="urn:microsoft.com/office/officeart/2005/8/layout/vList2"/>
    <dgm:cxn modelId="{92996C68-1A89-42FD-947A-39457CA88E64}" type="presParOf" srcId="{7D6AD0E5-958B-4CFB-91DA-518AC7FE5DFC}" destId="{58CE6C68-63C9-42F9-96C1-5AB62F1F8AF7}" srcOrd="3" destOrd="0" presId="urn:microsoft.com/office/officeart/2005/8/layout/vList2"/>
    <dgm:cxn modelId="{F62FD78E-21E1-4F48-ACB5-771CBA08AC78}" type="presParOf" srcId="{7D6AD0E5-958B-4CFB-91DA-518AC7FE5DFC}" destId="{B0E735D0-7665-490B-A7E1-0318A43900E6}" srcOrd="4" destOrd="0" presId="urn:microsoft.com/office/officeart/2005/8/layout/vList2"/>
    <dgm:cxn modelId="{6CAC041E-DF61-4175-A418-FDBC858109A7}" type="presParOf" srcId="{7D6AD0E5-958B-4CFB-91DA-518AC7FE5DFC}" destId="{693AB47C-B8D3-472B-A862-4C3FC06611C8}" srcOrd="5" destOrd="0" presId="urn:microsoft.com/office/officeart/2005/8/layout/vList2"/>
    <dgm:cxn modelId="{6A6F9F2B-CB49-46DD-B211-8683F37715F1}" type="presParOf" srcId="{7D6AD0E5-958B-4CFB-91DA-518AC7FE5DFC}" destId="{D2D13203-3F76-427D-89FA-962DC7CCE68F}" srcOrd="6" destOrd="0" presId="urn:microsoft.com/office/officeart/2005/8/layout/vList2"/>
    <dgm:cxn modelId="{CDF530FB-5A37-44BB-B951-D95CC60EC49A}" type="presParOf" srcId="{7D6AD0E5-958B-4CFB-91DA-518AC7FE5DFC}" destId="{231FC839-DB16-4009-8909-E27B4A49F62F}" srcOrd="7" destOrd="0" presId="urn:microsoft.com/office/officeart/2005/8/layout/vList2"/>
    <dgm:cxn modelId="{57C26020-98E3-4386-BA9C-92A776B97E18}" type="presParOf" srcId="{7D6AD0E5-958B-4CFB-91DA-518AC7FE5DFC}" destId="{D9086975-D3F2-49E0-99F7-BAE009785ECE}" srcOrd="8" destOrd="0" presId="urn:microsoft.com/office/officeart/2005/8/layout/vList2"/>
    <dgm:cxn modelId="{425408AB-6D06-45BE-9F41-D3D39EEA9CF4}" type="presParOf" srcId="{7D6AD0E5-958B-4CFB-91DA-518AC7FE5DFC}" destId="{6720F7B2-A78C-4D10-9551-DEDB60C6DA62}" srcOrd="9" destOrd="0" presId="urn:microsoft.com/office/officeart/2005/8/layout/vList2"/>
    <dgm:cxn modelId="{8AB465DE-4CA2-46FA-B452-F817E7CC6908}" type="presParOf" srcId="{7D6AD0E5-958B-4CFB-91DA-518AC7FE5DFC}" destId="{06361F5D-ED0B-436F-9C6B-052EA6899A16}" srcOrd="10" destOrd="0" presId="urn:microsoft.com/office/officeart/2005/8/layout/vList2"/>
    <dgm:cxn modelId="{4913FC27-9932-493D-9A58-B83753CBECCD}" type="presParOf" srcId="{7D6AD0E5-958B-4CFB-91DA-518AC7FE5DFC}" destId="{F2A315DE-98C3-4C37-B358-0A668BB110CA}"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29700" y="44009"/>
        <a:ext cx="8017800" cy="5490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29700" y="1648079"/>
        <a:ext cx="8017800" cy="5490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29700" y="3252149"/>
        <a:ext cx="8017800" cy="5490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1D143-B50D-4A34-8215-81A2E464B3CA}">
      <dsp:nvSpPr>
        <dsp:cNvPr id="0" name=""/>
        <dsp:cNvSpPr/>
      </dsp:nvSpPr>
      <dsp:spPr>
        <a:xfrm>
          <a:off x="0" y="165243"/>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System Analysis and Design</a:t>
          </a:r>
          <a:endParaRPr lang="en-US" sz="1300" kern="1200" dirty="0"/>
        </a:p>
      </dsp:txBody>
      <dsp:txXfrm>
        <a:off x="15221" y="180464"/>
        <a:ext cx="7970558" cy="281363"/>
      </dsp:txXfrm>
    </dsp:sp>
    <dsp:sp modelId="{A25553FD-54CA-4D08-9468-BDC221E5CE33}">
      <dsp:nvSpPr>
        <dsp:cNvPr id="0" name=""/>
        <dsp:cNvSpPr/>
      </dsp:nvSpPr>
      <dsp:spPr>
        <a:xfrm>
          <a:off x="0" y="477048"/>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Dirk </a:t>
          </a:r>
          <a:r>
            <a:rPr lang="en-US" sz="1000" kern="1200" dirty="0" err="1" smtClean="0"/>
            <a:t>Colbry</a:t>
          </a:r>
          <a:endParaRPr lang="en-US" sz="1000" kern="1200" dirty="0"/>
        </a:p>
        <a:p>
          <a:pPr marL="57150" lvl="1" indent="-57150" algn="l" defTabSz="444500">
            <a:lnSpc>
              <a:spcPct val="90000"/>
            </a:lnSpc>
            <a:spcBef>
              <a:spcPct val="0"/>
            </a:spcBef>
            <a:spcAft>
              <a:spcPct val="20000"/>
            </a:spcAft>
            <a:buChar char="••"/>
          </a:pPr>
          <a:r>
            <a:rPr lang="en-US" sz="1000" kern="1200" dirty="0" smtClean="0"/>
            <a:t>Dr. Terri Hedgpeth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77048"/>
        <a:ext cx="8001000" cy="524745"/>
      </dsp:txXfrm>
    </dsp:sp>
    <dsp:sp modelId="{06731860-CA3E-4CB2-81D7-E64ADDF76724}">
      <dsp:nvSpPr>
        <dsp:cNvPr id="0" name=""/>
        <dsp:cNvSpPr/>
      </dsp:nvSpPr>
      <dsp:spPr>
        <a:xfrm>
          <a:off x="0" y="1001793"/>
          <a:ext cx="8001000" cy="31180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Body Rocking</a:t>
          </a:r>
          <a:endParaRPr lang="en-US" sz="1300" kern="1200" dirty="0"/>
        </a:p>
      </dsp:txBody>
      <dsp:txXfrm>
        <a:off x="15221" y="1017014"/>
        <a:ext cx="7970558" cy="281363"/>
      </dsp:txXfrm>
    </dsp:sp>
    <dsp:sp modelId="{1CB89894-9DA7-465F-838D-EA4C4F213337}">
      <dsp:nvSpPr>
        <dsp:cNvPr id="0" name=""/>
        <dsp:cNvSpPr/>
      </dsp:nvSpPr>
      <dsp:spPr>
        <a:xfrm>
          <a:off x="0" y="1313598"/>
          <a:ext cx="800100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Narayanan CK</a:t>
          </a:r>
          <a:endParaRPr lang="en-US" sz="1000" kern="1200" dirty="0"/>
        </a:p>
      </dsp:txBody>
      <dsp:txXfrm>
        <a:off x="0" y="1313598"/>
        <a:ext cx="8001000" cy="215280"/>
      </dsp:txXfrm>
    </dsp:sp>
    <dsp:sp modelId="{FE1DA98D-4E19-4E87-8A3B-AF5540685EF6}">
      <dsp:nvSpPr>
        <dsp:cNvPr id="0" name=""/>
        <dsp:cNvSpPr/>
      </dsp:nvSpPr>
      <dsp:spPr>
        <a:xfrm>
          <a:off x="0" y="1528878"/>
          <a:ext cx="8001000" cy="31180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Proxemics</a:t>
          </a:r>
          <a:endParaRPr lang="en-US" sz="1300" kern="1200" dirty="0"/>
        </a:p>
      </dsp:txBody>
      <dsp:txXfrm>
        <a:off x="15221" y="1544099"/>
        <a:ext cx="7970558" cy="281363"/>
      </dsp:txXfrm>
    </dsp:sp>
    <dsp:sp modelId="{C9949DF9-1BDB-4880-B990-A3565449BE5A}">
      <dsp:nvSpPr>
        <dsp:cNvPr id="0" name=""/>
        <dsp:cNvSpPr/>
      </dsp:nvSpPr>
      <dsp:spPr>
        <a:xfrm>
          <a:off x="0" y="184068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Troy McDaniel</a:t>
          </a:r>
          <a:endParaRPr lang="en-US" sz="1000" kern="1200" dirty="0"/>
        </a:p>
        <a:p>
          <a:pPr marL="57150" lvl="1" indent="-57150" algn="l" defTabSz="444500">
            <a:lnSpc>
              <a:spcPct val="90000"/>
            </a:lnSpc>
            <a:spcBef>
              <a:spcPct val="0"/>
            </a:spcBef>
            <a:spcAft>
              <a:spcPct val="20000"/>
            </a:spcAft>
            <a:buChar char="••"/>
          </a:pPr>
          <a:r>
            <a:rPr lang="en-US" sz="1000" kern="1200" dirty="0" smtClean="0"/>
            <a:t>Jacob Rosenthal</a:t>
          </a:r>
          <a:endParaRPr lang="en-US" sz="1000" kern="1200" dirty="0"/>
        </a:p>
        <a:p>
          <a:pPr marL="57150" lvl="1" indent="-57150" algn="l" defTabSz="444500">
            <a:lnSpc>
              <a:spcPct val="90000"/>
            </a:lnSpc>
            <a:spcBef>
              <a:spcPct val="0"/>
            </a:spcBef>
            <a:spcAft>
              <a:spcPct val="20000"/>
            </a:spcAft>
            <a:buChar char="••"/>
          </a:pPr>
          <a:r>
            <a:rPr lang="en-US" sz="1000" kern="1200" dirty="0" smtClean="0"/>
            <a:t>Nathan Edwards</a:t>
          </a:r>
          <a:endParaRPr lang="en-US" sz="1000" kern="1200" dirty="0"/>
        </a:p>
        <a:p>
          <a:pPr marL="57150" lvl="1" indent="-57150" algn="l" defTabSz="444500">
            <a:lnSpc>
              <a:spcPct val="90000"/>
            </a:lnSpc>
            <a:spcBef>
              <a:spcPct val="0"/>
            </a:spcBef>
            <a:spcAft>
              <a:spcPct val="20000"/>
            </a:spcAft>
            <a:buChar char="••"/>
          </a:pPr>
          <a:r>
            <a:rPr lang="en-US" sz="1000" kern="1200" dirty="0" err="1" smtClean="0"/>
            <a:t>Lakshmi</a:t>
          </a:r>
          <a:r>
            <a:rPr lang="en-US" sz="1000" kern="1200" dirty="0" smtClean="0"/>
            <a:t> </a:t>
          </a:r>
          <a:r>
            <a:rPr lang="en-US" sz="1000" kern="1200" dirty="0" err="1" smtClean="0"/>
            <a:t>Gade</a:t>
          </a:r>
          <a:endParaRPr lang="en-US" sz="1000" kern="1200" dirty="0"/>
        </a:p>
      </dsp:txBody>
      <dsp:txXfrm>
        <a:off x="0" y="1840683"/>
        <a:ext cx="8001000" cy="686205"/>
      </dsp:txXfrm>
    </dsp:sp>
    <dsp:sp modelId="{83E33707-5B00-4D4B-B2D9-395F58B8D0FD}">
      <dsp:nvSpPr>
        <dsp:cNvPr id="0" name=""/>
        <dsp:cNvSpPr/>
      </dsp:nvSpPr>
      <dsp:spPr>
        <a:xfrm>
          <a:off x="0" y="2526888"/>
          <a:ext cx="8001000" cy="31180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Facial Expression </a:t>
          </a:r>
          <a:endParaRPr lang="en-US" sz="1300" kern="1200" dirty="0"/>
        </a:p>
      </dsp:txBody>
      <dsp:txXfrm>
        <a:off x="15221" y="2542109"/>
        <a:ext cx="7970558" cy="281363"/>
      </dsp:txXfrm>
    </dsp:sp>
    <dsp:sp modelId="{C58C6167-E985-41C6-A5A6-28EDE24311C6}">
      <dsp:nvSpPr>
        <dsp:cNvPr id="0" name=""/>
        <dsp:cNvSpPr/>
      </dsp:nvSpPr>
      <dsp:spPr>
        <a:xfrm>
          <a:off x="0" y="2838693"/>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Stephen McGuire</a:t>
          </a:r>
          <a:endParaRPr lang="en-US" sz="1000" kern="1200" dirty="0"/>
        </a:p>
        <a:p>
          <a:pPr marL="57150" lvl="1" indent="-57150" algn="l" defTabSz="444500">
            <a:lnSpc>
              <a:spcPct val="90000"/>
            </a:lnSpc>
            <a:spcBef>
              <a:spcPct val="0"/>
            </a:spcBef>
            <a:spcAft>
              <a:spcPct val="20000"/>
            </a:spcAft>
            <a:buChar char="••"/>
          </a:pPr>
          <a:r>
            <a:rPr lang="en-US" sz="1000" kern="1200" dirty="0" err="1" smtClean="0"/>
            <a:t>Shantanu</a:t>
          </a:r>
          <a:r>
            <a:rPr lang="en-US" sz="1000" kern="1200" dirty="0" smtClean="0"/>
            <a:t> </a:t>
          </a:r>
          <a:r>
            <a:rPr lang="en-US" sz="1000" kern="1200" dirty="0" err="1" smtClean="0"/>
            <a:t>Bala</a:t>
          </a:r>
          <a:endParaRPr lang="en-US" sz="1000" kern="1200" dirty="0"/>
        </a:p>
        <a:p>
          <a:pPr marL="57150" lvl="1" indent="-57150" algn="l" defTabSz="444500">
            <a:lnSpc>
              <a:spcPct val="90000"/>
            </a:lnSpc>
            <a:spcBef>
              <a:spcPct val="0"/>
            </a:spcBef>
            <a:spcAft>
              <a:spcPct val="20000"/>
            </a:spcAft>
            <a:buChar char="••"/>
          </a:pPr>
          <a:r>
            <a:rPr lang="en-US" sz="1000" kern="1200" dirty="0" smtClean="0"/>
            <a:t>Dr. Michelle Shiota</a:t>
          </a:r>
          <a:endParaRPr lang="en-US" sz="1000" kern="1200" dirty="0"/>
        </a:p>
      </dsp:txBody>
      <dsp:txXfrm>
        <a:off x="0" y="2838693"/>
        <a:ext cx="8001000" cy="524745"/>
      </dsp:txXfrm>
    </dsp:sp>
    <dsp:sp modelId="{CBEB83EB-20D0-4FC5-983B-8D70FF46D8CA}">
      <dsp:nvSpPr>
        <dsp:cNvPr id="0" name=""/>
        <dsp:cNvSpPr/>
      </dsp:nvSpPr>
      <dsp:spPr>
        <a:xfrm>
          <a:off x="0" y="3363438"/>
          <a:ext cx="8001000" cy="311805"/>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Identity of the person</a:t>
          </a:r>
          <a:endParaRPr lang="en-US" sz="1300" kern="1200" dirty="0"/>
        </a:p>
      </dsp:txBody>
      <dsp:txXfrm>
        <a:off x="15221" y="3378659"/>
        <a:ext cx="7970558" cy="281363"/>
      </dsp:txXfrm>
    </dsp:sp>
    <dsp:sp modelId="{14401F8F-B21E-44DC-80EF-49F7BC76AE5E}">
      <dsp:nvSpPr>
        <dsp:cNvPr id="0" name=""/>
        <dsp:cNvSpPr/>
      </dsp:nvSpPr>
      <dsp:spPr>
        <a:xfrm>
          <a:off x="0" y="367524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err="1" smtClean="0"/>
            <a:t>Vineeth</a:t>
          </a:r>
          <a:r>
            <a:rPr lang="en-US" sz="1000" kern="1200" dirty="0" smtClean="0"/>
            <a:t> </a:t>
          </a:r>
          <a:r>
            <a:rPr lang="en-US" sz="1000" kern="1200" dirty="0" err="1" smtClean="0"/>
            <a:t>Balasumbramanian</a:t>
          </a:r>
          <a:endParaRPr lang="en-US" sz="1000" kern="1200" dirty="0"/>
        </a:p>
        <a:p>
          <a:pPr marL="57150" lvl="1" indent="-57150" algn="l" defTabSz="444500">
            <a:lnSpc>
              <a:spcPct val="90000"/>
            </a:lnSpc>
            <a:spcBef>
              <a:spcPct val="0"/>
            </a:spcBef>
            <a:spcAft>
              <a:spcPct val="20000"/>
            </a:spcAft>
            <a:buChar char="••"/>
          </a:pPr>
          <a:r>
            <a:rPr lang="en-US" sz="1000" kern="1200" dirty="0" smtClean="0"/>
            <a:t>Greg Little</a:t>
          </a:r>
          <a:endParaRPr lang="en-US" sz="1000" kern="1200" dirty="0"/>
        </a:p>
        <a:p>
          <a:pPr marL="57150" lvl="1" indent="-57150" algn="l" defTabSz="444500">
            <a:lnSpc>
              <a:spcPct val="90000"/>
            </a:lnSpc>
            <a:spcBef>
              <a:spcPct val="0"/>
            </a:spcBef>
            <a:spcAft>
              <a:spcPct val="20000"/>
            </a:spcAft>
            <a:buChar char="••"/>
          </a:pPr>
          <a:r>
            <a:rPr lang="en-US" sz="1000" b="0" i="0" kern="1200" dirty="0" smtClean="0"/>
            <a:t>Michael </a:t>
          </a:r>
          <a:r>
            <a:rPr lang="en-US" sz="1000" b="0" i="0" kern="1200" dirty="0" err="1" smtClean="0"/>
            <a:t>Astrauskas</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3675243"/>
        <a:ext cx="8001000" cy="686205"/>
      </dsp:txXfrm>
    </dsp:sp>
    <dsp:sp modelId="{5B300E4C-C9C8-46D8-96F2-D855B60FB3CE}">
      <dsp:nvSpPr>
        <dsp:cNvPr id="0" name=""/>
        <dsp:cNvSpPr/>
      </dsp:nvSpPr>
      <dsp:spPr>
        <a:xfrm>
          <a:off x="0" y="4361448"/>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Social Interaction Assistant</a:t>
          </a:r>
          <a:endParaRPr lang="en-US" sz="1300" kern="1200" dirty="0"/>
        </a:p>
      </dsp:txBody>
      <dsp:txXfrm>
        <a:off x="15221" y="4376669"/>
        <a:ext cx="7970558" cy="281363"/>
      </dsp:txXfrm>
    </dsp:sp>
    <dsp:sp modelId="{435F3D40-A7B1-4F6E-A80B-521DD559B797}">
      <dsp:nvSpPr>
        <dsp:cNvPr id="0" name=""/>
        <dsp:cNvSpPr/>
      </dsp:nvSpPr>
      <dsp:spPr>
        <a:xfrm>
          <a:off x="0" y="4673253"/>
          <a:ext cx="8001000" cy="343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Panch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673253"/>
        <a:ext cx="8001000" cy="343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2" cy="371632"/>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2" cy="371632"/>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2" cy="371632"/>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2" cy="371632"/>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4"/>
        <a:ext cx="2779192" cy="371632"/>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2" cy="371632"/>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2" cy="371632"/>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2" cy="371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145404"/>
        <a:ext cx="2536478" cy="870645"/>
      </dsp:txXfrm>
    </dsp:sp>
    <dsp:sp modelId="{BAA4CFA5-27E6-461B-A61E-C43D78E24E95}">
      <dsp:nvSpPr>
        <dsp:cNvPr id="0" name=""/>
        <dsp:cNvSpPr/>
      </dsp:nvSpPr>
      <dsp:spPr>
        <a:xfrm>
          <a:off x="0" y="0"/>
          <a:ext cx="1981200" cy="1160859"/>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56668" y="56668"/>
        <a:ext cx="1867864" cy="1047523"/>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422349"/>
        <a:ext cx="2536478" cy="870645"/>
      </dsp:txXfrm>
    </dsp:sp>
    <dsp:sp modelId="{8A6F8A97-F9AC-465F-9449-89D003F72455}">
      <dsp:nvSpPr>
        <dsp:cNvPr id="0" name=""/>
        <dsp:cNvSpPr/>
      </dsp:nvSpPr>
      <dsp:spPr>
        <a:xfrm>
          <a:off x="0" y="1277242"/>
          <a:ext cx="1981200" cy="1160859"/>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56668" y="1333910"/>
        <a:ext cx="1867864" cy="10475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190"/>
          <a:ext cx="8382000" cy="58909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Be </a:t>
          </a:r>
          <a:r>
            <a:rPr lang="en-US" sz="2400" u="sng" kern="1200" smtClean="0">
              <a:latin typeface="Times" pitchFamily="18" charset="0"/>
              <a:cs typeface="Times" pitchFamily="18" charset="0"/>
            </a:rPr>
            <a:t>portable and wearable</a:t>
          </a:r>
          <a:endParaRPr lang="en-US" sz="2400" kern="1200" dirty="0" smtClean="0">
            <a:latin typeface="Times" pitchFamily="18" charset="0"/>
            <a:cs typeface="Times" pitchFamily="18" charset="0"/>
          </a:endParaRPr>
        </a:p>
      </dsp:txBody>
      <dsp:txXfrm>
        <a:off x="28757" y="28947"/>
        <a:ext cx="8324486" cy="531576"/>
      </dsp:txXfrm>
    </dsp:sp>
    <dsp:sp modelId="{2F2602ED-19E0-4F49-9E2B-F34204551CBC}">
      <dsp:nvSpPr>
        <dsp:cNvPr id="0" name=""/>
        <dsp:cNvSpPr/>
      </dsp:nvSpPr>
      <dsp:spPr>
        <a:xfrm>
          <a:off x="0" y="598576"/>
          <a:ext cx="8382000" cy="58909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Allow </a:t>
          </a:r>
          <a:r>
            <a:rPr lang="en-US" sz="2400" u="sng" kern="1200" smtClean="0">
              <a:latin typeface="Times" pitchFamily="18" charset="0"/>
              <a:cs typeface="Times" pitchFamily="18" charset="0"/>
            </a:rPr>
            <a:t>seamless and discrete </a:t>
          </a:r>
          <a:r>
            <a:rPr lang="en-US" sz="2400" kern="1200" smtClean="0">
              <a:latin typeface="Times" pitchFamily="18" charset="0"/>
              <a:cs typeface="Times" pitchFamily="18" charset="0"/>
            </a:rPr>
            <a:t>embodiment of sensors</a:t>
          </a:r>
          <a:endParaRPr lang="en-US" sz="2400" kern="1200" dirty="0" smtClean="0">
            <a:latin typeface="Times" pitchFamily="18" charset="0"/>
            <a:cs typeface="Times" pitchFamily="18" charset="0"/>
          </a:endParaRPr>
        </a:p>
      </dsp:txBody>
      <dsp:txXfrm>
        <a:off x="28757" y="627333"/>
        <a:ext cx="8324486" cy="531576"/>
      </dsp:txXfrm>
    </dsp:sp>
    <dsp:sp modelId="{2D741326-E2EC-4E43-BFE5-9EF80D366155}">
      <dsp:nvSpPr>
        <dsp:cNvPr id="0" name=""/>
        <dsp:cNvSpPr/>
      </dsp:nvSpPr>
      <dsp:spPr>
        <a:xfrm>
          <a:off x="0" y="1196961"/>
          <a:ext cx="8382000" cy="58909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Does </a:t>
          </a:r>
          <a:r>
            <a:rPr lang="en-US" sz="2400" u="sng" kern="1200" smtClean="0">
              <a:latin typeface="Times" pitchFamily="18" charset="0"/>
              <a:cs typeface="Times" pitchFamily="18" charset="0"/>
            </a:rPr>
            <a:t>not obstruct user’s abilities</a:t>
          </a:r>
          <a:endParaRPr lang="en-US" sz="2400" u="sng" kern="1200" dirty="0" smtClean="0">
            <a:latin typeface="Times" pitchFamily="18" charset="0"/>
            <a:cs typeface="Times" pitchFamily="18" charset="0"/>
          </a:endParaRPr>
        </a:p>
      </dsp:txBody>
      <dsp:txXfrm>
        <a:off x="28757" y="1225718"/>
        <a:ext cx="8324486" cy="531576"/>
      </dsp:txXfrm>
    </dsp:sp>
    <dsp:sp modelId="{5B55CAA9-F410-423C-8B5B-77A49DC01E9D}">
      <dsp:nvSpPr>
        <dsp:cNvPr id="0" name=""/>
        <dsp:cNvSpPr/>
      </dsp:nvSpPr>
      <dsp:spPr>
        <a:xfrm>
          <a:off x="0" y="1795347"/>
          <a:ext cx="8382000" cy="58909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Determine both </a:t>
          </a:r>
          <a:r>
            <a:rPr lang="en-US" sz="2400" u="sng" kern="1200" smtClean="0">
              <a:latin typeface="Times" pitchFamily="18" charset="0"/>
              <a:cs typeface="Times" pitchFamily="18" charset="0"/>
            </a:rPr>
            <a:t>self and other’s social </a:t>
          </a:r>
          <a:r>
            <a:rPr lang="en-US" sz="2400" kern="1200" smtClean="0">
              <a:latin typeface="Times" pitchFamily="18" charset="0"/>
              <a:cs typeface="Times" pitchFamily="18" charset="0"/>
            </a:rPr>
            <a:t>mannerism</a:t>
          </a:r>
          <a:endParaRPr lang="en-US" sz="2400" kern="1200" dirty="0" smtClean="0">
            <a:latin typeface="Times" pitchFamily="18" charset="0"/>
            <a:cs typeface="Times" pitchFamily="18" charset="0"/>
          </a:endParaRPr>
        </a:p>
      </dsp:txBody>
      <dsp:txXfrm>
        <a:off x="28757" y="1824104"/>
        <a:ext cx="8324486" cy="531576"/>
      </dsp:txXfrm>
    </dsp:sp>
    <dsp:sp modelId="{2DBB7390-2C8F-452E-ABEF-C317FB98D583}">
      <dsp:nvSpPr>
        <dsp:cNvPr id="0" name=""/>
        <dsp:cNvSpPr/>
      </dsp:nvSpPr>
      <dsp:spPr>
        <a:xfrm>
          <a:off x="0" y="2393733"/>
          <a:ext cx="8382000" cy="58909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Allow for </a:t>
          </a:r>
          <a:r>
            <a:rPr lang="en-US" sz="2400" u="sng" kern="1200" smtClean="0">
              <a:latin typeface="Times" pitchFamily="18" charset="0"/>
              <a:cs typeface="Times" pitchFamily="18" charset="0"/>
            </a:rPr>
            <a:t>long term use</a:t>
          </a:r>
          <a:endParaRPr lang="en-US" sz="2400" u="sng" kern="1200" dirty="0" smtClean="0">
            <a:latin typeface="Times" pitchFamily="18" charset="0"/>
            <a:cs typeface="Times" pitchFamily="18" charset="0"/>
          </a:endParaRPr>
        </a:p>
      </dsp:txBody>
      <dsp:txXfrm>
        <a:off x="28757" y="2422490"/>
        <a:ext cx="8324486" cy="531576"/>
      </dsp:txXfrm>
    </dsp:sp>
    <dsp:sp modelId="{86721F51-7133-4076-B308-CBEFCE65CEE0}">
      <dsp:nvSpPr>
        <dsp:cNvPr id="0" name=""/>
        <dsp:cNvSpPr/>
      </dsp:nvSpPr>
      <dsp:spPr>
        <a:xfrm>
          <a:off x="0" y="2992119"/>
          <a:ext cx="8382000" cy="58909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Discriminate social stereotypic mannerisms from </a:t>
          </a:r>
          <a:r>
            <a:rPr lang="en-US" sz="2400" u="sng" kern="1200" smtClean="0">
              <a:latin typeface="Times" pitchFamily="18" charset="0"/>
              <a:cs typeface="Times" pitchFamily="18" charset="0"/>
            </a:rPr>
            <a:t>other functional movements</a:t>
          </a:r>
          <a:endParaRPr lang="en-US" sz="2400" kern="1200" dirty="0">
            <a:latin typeface="Times" pitchFamily="18" charset="0"/>
            <a:cs typeface="Times" pitchFamily="18" charset="0"/>
          </a:endParaRPr>
        </a:p>
      </dsp:txBody>
      <dsp:txXfrm>
        <a:off x="28757" y="3020876"/>
        <a:ext cx="8324486" cy="5315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33812" y="70292"/>
        <a:ext cx="1456376" cy="625016"/>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33812" y="869492"/>
        <a:ext cx="1456376" cy="625016"/>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33812" y="1668692"/>
        <a:ext cx="1456376" cy="625016"/>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33812" y="2467892"/>
        <a:ext cx="1456376" cy="625016"/>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33812" y="3267092"/>
        <a:ext cx="1456376" cy="625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76964"/>
          <a:ext cx="3505200" cy="327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Conferences &amp; Reports: 	</a:t>
          </a:r>
          <a:endParaRPr lang="en-US" sz="1400" kern="1200" dirty="0">
            <a:latin typeface="Times" pitchFamily="18" charset="0"/>
            <a:cs typeface="Times" pitchFamily="18" charset="0"/>
          </a:endParaRPr>
        </a:p>
      </dsp:txBody>
      <dsp:txXfrm>
        <a:off x="15992" y="92956"/>
        <a:ext cx="3473216" cy="295616"/>
      </dsp:txXfrm>
    </dsp:sp>
    <dsp:sp modelId="{044FCDF4-1DD4-4BD1-BA91-93AB2734907F}">
      <dsp:nvSpPr>
        <dsp:cNvPr id="0" name=""/>
        <dsp:cNvSpPr/>
      </dsp:nvSpPr>
      <dsp:spPr>
        <a:xfrm>
          <a:off x="0" y="404564"/>
          <a:ext cx="35052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smtClean="0"/>
            <a:t> </a:t>
          </a:r>
          <a:r>
            <a:rPr lang="en-US" sz="1100" b="1" kern="1200" dirty="0" smtClean="0"/>
            <a:t>21 conference publications and reports.</a:t>
          </a:r>
          <a:endParaRPr lang="en-US" sz="1100" b="1" kern="1200" dirty="0"/>
        </a:p>
      </dsp:txBody>
      <dsp:txXfrm>
        <a:off x="0" y="404564"/>
        <a:ext cx="3505200" cy="231840"/>
      </dsp:txXfrm>
    </dsp:sp>
    <dsp:sp modelId="{98A7A20E-545E-43A1-B4CA-03C720AB5C8F}">
      <dsp:nvSpPr>
        <dsp:cNvPr id="0" name=""/>
        <dsp:cNvSpPr/>
      </dsp:nvSpPr>
      <dsp:spPr>
        <a:xfrm>
          <a:off x="0" y="636404"/>
          <a:ext cx="3505200" cy="3276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Journals</a:t>
          </a:r>
          <a:endParaRPr lang="en-US" sz="1400" kern="1200" dirty="0">
            <a:latin typeface="Times" pitchFamily="18" charset="0"/>
            <a:cs typeface="Times" pitchFamily="18" charset="0"/>
          </a:endParaRPr>
        </a:p>
      </dsp:txBody>
      <dsp:txXfrm>
        <a:off x="15992" y="652396"/>
        <a:ext cx="3473216" cy="295616"/>
      </dsp:txXfrm>
    </dsp:sp>
    <dsp:sp modelId="{58CE6C68-63C9-42F9-96C1-5AB62F1F8AF7}">
      <dsp:nvSpPr>
        <dsp:cNvPr id="0" name=""/>
        <dsp:cNvSpPr/>
      </dsp:nvSpPr>
      <dsp:spPr>
        <a:xfrm>
          <a:off x="0" y="964004"/>
          <a:ext cx="35052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dirty="0" smtClean="0"/>
            <a:t>   5 journals</a:t>
          </a:r>
          <a:endParaRPr lang="en-US" sz="1100" b="1" kern="1200" dirty="0"/>
        </a:p>
      </dsp:txBody>
      <dsp:txXfrm>
        <a:off x="0" y="964004"/>
        <a:ext cx="3505200" cy="231840"/>
      </dsp:txXfrm>
    </dsp:sp>
    <dsp:sp modelId="{B0E735D0-7665-490B-A7E1-0318A43900E6}">
      <dsp:nvSpPr>
        <dsp:cNvPr id="0" name=""/>
        <dsp:cNvSpPr/>
      </dsp:nvSpPr>
      <dsp:spPr>
        <a:xfrm>
          <a:off x="0" y="1195845"/>
          <a:ext cx="3505200" cy="3276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Book Chapter</a:t>
          </a:r>
          <a:endParaRPr lang="en-US" sz="1400" kern="1200" dirty="0">
            <a:latin typeface="Times" pitchFamily="18" charset="0"/>
            <a:cs typeface="Times" pitchFamily="18" charset="0"/>
          </a:endParaRPr>
        </a:p>
      </dsp:txBody>
      <dsp:txXfrm>
        <a:off x="15992" y="1211837"/>
        <a:ext cx="3473216" cy="295616"/>
      </dsp:txXfrm>
    </dsp:sp>
    <dsp:sp modelId="{693AB47C-B8D3-472B-A862-4C3FC06611C8}">
      <dsp:nvSpPr>
        <dsp:cNvPr id="0" name=""/>
        <dsp:cNvSpPr/>
      </dsp:nvSpPr>
      <dsp:spPr>
        <a:xfrm>
          <a:off x="0" y="1523444"/>
          <a:ext cx="3505200"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i="0" u="none" kern="1200" dirty="0" smtClean="0"/>
            <a:t>  Person-Specific Characteristic Feature Selection for Face Recognition</a:t>
          </a:r>
          <a:r>
            <a:rPr lang="en-US" sz="1100" b="0" i="0" u="none" kern="1200" dirty="0" smtClean="0"/>
            <a:t>” in </a:t>
          </a:r>
          <a:r>
            <a:rPr lang="en-US" sz="1100" b="1" i="1" u="none" kern="1200" dirty="0" smtClean="0"/>
            <a:t>Biometrics – Theory, Methods and Applications</a:t>
          </a:r>
          <a:endParaRPr lang="en-US" sz="1100" kern="1200" dirty="0"/>
        </a:p>
      </dsp:txBody>
      <dsp:txXfrm>
        <a:off x="0" y="1523444"/>
        <a:ext cx="3505200" cy="507150"/>
      </dsp:txXfrm>
    </dsp:sp>
    <dsp:sp modelId="{D2D13203-3F76-427D-89FA-962DC7CCE68F}">
      <dsp:nvSpPr>
        <dsp:cNvPr id="0" name=""/>
        <dsp:cNvSpPr/>
      </dsp:nvSpPr>
      <dsp:spPr>
        <a:xfrm>
          <a:off x="0" y="2030594"/>
          <a:ext cx="3505200" cy="3276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Book</a:t>
          </a:r>
          <a:endParaRPr lang="en-US" sz="1400" kern="1200" dirty="0">
            <a:latin typeface="Times" pitchFamily="18" charset="0"/>
            <a:cs typeface="Times" pitchFamily="18" charset="0"/>
          </a:endParaRPr>
        </a:p>
      </dsp:txBody>
      <dsp:txXfrm>
        <a:off x="15992" y="2046586"/>
        <a:ext cx="3473216" cy="295616"/>
      </dsp:txXfrm>
    </dsp:sp>
    <dsp:sp modelId="{231FC839-DB16-4009-8909-E27B4A49F62F}">
      <dsp:nvSpPr>
        <dsp:cNvPr id="0" name=""/>
        <dsp:cNvSpPr/>
      </dsp:nvSpPr>
      <dsp:spPr>
        <a:xfrm>
          <a:off x="0" y="2358195"/>
          <a:ext cx="35052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dirty="0" smtClean="0">
              <a:latin typeface="Times" pitchFamily="18" charset="0"/>
              <a:cs typeface="Times" pitchFamily="18" charset="0"/>
            </a:rPr>
            <a:t>  Mediated Social Interpersonal Interactions</a:t>
          </a:r>
          <a:endParaRPr lang="en-US" sz="1100" b="1" kern="1200" dirty="0">
            <a:latin typeface="Times" pitchFamily="18" charset="0"/>
            <a:cs typeface="Times" pitchFamily="18" charset="0"/>
          </a:endParaRPr>
        </a:p>
      </dsp:txBody>
      <dsp:txXfrm>
        <a:off x="0" y="2358195"/>
        <a:ext cx="3505200" cy="231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37319"/>
          <a:ext cx="3505200" cy="444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Times" pitchFamily="18" charset="0"/>
              <a:cs typeface="Times" pitchFamily="18" charset="0"/>
            </a:rPr>
            <a:t>Capstone Projects</a:t>
          </a:r>
          <a:endParaRPr lang="en-US" sz="1900" kern="1200" dirty="0">
            <a:latin typeface="Times" pitchFamily="18" charset="0"/>
            <a:cs typeface="Times" pitchFamily="18" charset="0"/>
          </a:endParaRPr>
        </a:p>
      </dsp:txBody>
      <dsp:txXfrm>
        <a:off x="21704" y="59023"/>
        <a:ext cx="3461792" cy="401192"/>
      </dsp:txXfrm>
    </dsp:sp>
    <dsp:sp modelId="{044FCDF4-1DD4-4BD1-BA91-93AB2734907F}">
      <dsp:nvSpPr>
        <dsp:cNvPr id="0" name=""/>
        <dsp:cNvSpPr/>
      </dsp:nvSpPr>
      <dsp:spPr>
        <a:xfrm>
          <a:off x="0" y="481919"/>
          <a:ext cx="35052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  6 Capstone projects in Comp. Sci. and Eng.</a:t>
          </a:r>
          <a:endParaRPr lang="en-US" sz="1500" b="1" kern="1200" dirty="0"/>
        </a:p>
      </dsp:txBody>
      <dsp:txXfrm>
        <a:off x="0" y="481919"/>
        <a:ext cx="3505200" cy="471960"/>
      </dsp:txXfrm>
    </dsp:sp>
    <dsp:sp modelId="{98A7A20E-545E-43A1-B4CA-03C720AB5C8F}">
      <dsp:nvSpPr>
        <dsp:cNvPr id="0" name=""/>
        <dsp:cNvSpPr/>
      </dsp:nvSpPr>
      <dsp:spPr>
        <a:xfrm>
          <a:off x="0" y="953879"/>
          <a:ext cx="3505200" cy="4446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Times" pitchFamily="18" charset="0"/>
              <a:cs typeface="Times" pitchFamily="18" charset="0"/>
            </a:rPr>
            <a:t>FURI</a:t>
          </a:r>
          <a:endParaRPr lang="en-US" sz="1900" kern="1200" dirty="0">
            <a:latin typeface="Times" pitchFamily="18" charset="0"/>
            <a:cs typeface="Times" pitchFamily="18" charset="0"/>
          </a:endParaRPr>
        </a:p>
      </dsp:txBody>
      <dsp:txXfrm>
        <a:off x="21704" y="975583"/>
        <a:ext cx="3461792" cy="401192"/>
      </dsp:txXfrm>
    </dsp:sp>
    <dsp:sp modelId="{58CE6C68-63C9-42F9-96C1-5AB62F1F8AF7}">
      <dsp:nvSpPr>
        <dsp:cNvPr id="0" name=""/>
        <dsp:cNvSpPr/>
      </dsp:nvSpPr>
      <dsp:spPr>
        <a:xfrm>
          <a:off x="0" y="1398479"/>
          <a:ext cx="35052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   4 undergraduate students</a:t>
          </a:r>
          <a:endParaRPr lang="en-US" sz="1500" b="1" kern="1200" dirty="0"/>
        </a:p>
      </dsp:txBody>
      <dsp:txXfrm>
        <a:off x="0" y="1398479"/>
        <a:ext cx="3505200" cy="314640"/>
      </dsp:txXfrm>
    </dsp:sp>
    <dsp:sp modelId="{B0E735D0-7665-490B-A7E1-0318A43900E6}">
      <dsp:nvSpPr>
        <dsp:cNvPr id="0" name=""/>
        <dsp:cNvSpPr/>
      </dsp:nvSpPr>
      <dsp:spPr>
        <a:xfrm>
          <a:off x="0" y="1713120"/>
          <a:ext cx="3505200" cy="4446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Times" pitchFamily="18" charset="0"/>
              <a:cs typeface="Times" pitchFamily="18" charset="0"/>
            </a:rPr>
            <a:t>High</a:t>
          </a:r>
          <a:r>
            <a:rPr lang="en-US" sz="1900" kern="1200" baseline="0" dirty="0" smtClean="0">
              <a:latin typeface="Times" pitchFamily="18" charset="0"/>
              <a:cs typeface="Times" pitchFamily="18" charset="0"/>
            </a:rPr>
            <a:t> School Students</a:t>
          </a:r>
          <a:endParaRPr lang="en-US" sz="1900" kern="1200" dirty="0">
            <a:latin typeface="Times" pitchFamily="18" charset="0"/>
            <a:cs typeface="Times" pitchFamily="18" charset="0"/>
          </a:endParaRPr>
        </a:p>
      </dsp:txBody>
      <dsp:txXfrm>
        <a:off x="21704" y="1734824"/>
        <a:ext cx="3461792" cy="401192"/>
      </dsp:txXfrm>
    </dsp:sp>
    <dsp:sp modelId="{693AB47C-B8D3-472B-A862-4C3FC06611C8}">
      <dsp:nvSpPr>
        <dsp:cNvPr id="0" name=""/>
        <dsp:cNvSpPr/>
      </dsp:nvSpPr>
      <dsp:spPr>
        <a:xfrm>
          <a:off x="0" y="2157720"/>
          <a:ext cx="35052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u="none" kern="1200" dirty="0" smtClean="0"/>
            <a:t>  4 high school students trained in real-time human computer interfaces</a:t>
          </a:r>
          <a:endParaRPr lang="en-US" sz="1500" kern="1200" dirty="0"/>
        </a:p>
      </dsp:txBody>
      <dsp:txXfrm>
        <a:off x="0" y="2157720"/>
        <a:ext cx="3505200" cy="4719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25518"/>
          <a:ext cx="8001000" cy="3510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latin typeface="Times" pitchFamily="18" charset="0"/>
              <a:cs typeface="Times" pitchFamily="18" charset="0"/>
            </a:rPr>
            <a:t>Broad Area Announcement – Office of Naval Research</a:t>
          </a:r>
          <a:endParaRPr lang="en-US" sz="1500" kern="1200" dirty="0">
            <a:latin typeface="Times" pitchFamily="18" charset="0"/>
            <a:cs typeface="Times" pitchFamily="18" charset="0"/>
          </a:endParaRPr>
        </a:p>
      </dsp:txBody>
      <dsp:txXfrm>
        <a:off x="17134" y="42652"/>
        <a:ext cx="7966732" cy="316732"/>
      </dsp:txXfrm>
    </dsp:sp>
    <dsp:sp modelId="{044FCDF4-1DD4-4BD1-BA91-93AB2734907F}">
      <dsp:nvSpPr>
        <dsp:cNvPr id="0" name=""/>
        <dsp:cNvSpPr/>
      </dsp:nvSpPr>
      <dsp:spPr>
        <a:xfrm>
          <a:off x="0" y="376518"/>
          <a:ext cx="8001000"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kern="1200" dirty="0" smtClean="0"/>
            <a:t> Novel interface for delivering threat direction, distance and size to soldiers on the field.</a:t>
          </a:r>
          <a:endParaRPr lang="en-US" sz="1200" b="1" kern="1200" dirty="0"/>
        </a:p>
      </dsp:txBody>
      <dsp:txXfrm>
        <a:off x="0" y="376518"/>
        <a:ext cx="8001000" cy="248400"/>
      </dsp:txXfrm>
    </dsp:sp>
    <dsp:sp modelId="{98A7A20E-545E-43A1-B4CA-03C720AB5C8F}">
      <dsp:nvSpPr>
        <dsp:cNvPr id="0" name=""/>
        <dsp:cNvSpPr/>
      </dsp:nvSpPr>
      <dsp:spPr>
        <a:xfrm>
          <a:off x="0" y="624918"/>
          <a:ext cx="8001000" cy="3510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latin typeface="Times" pitchFamily="18" charset="0"/>
              <a:cs typeface="Times" pitchFamily="18" charset="0"/>
            </a:rPr>
            <a:t>NSF</a:t>
          </a:r>
          <a:endParaRPr lang="en-US" sz="1500" kern="1200" dirty="0">
            <a:latin typeface="Times" pitchFamily="18" charset="0"/>
            <a:cs typeface="Times" pitchFamily="18" charset="0"/>
          </a:endParaRPr>
        </a:p>
      </dsp:txBody>
      <dsp:txXfrm>
        <a:off x="17134" y="642052"/>
        <a:ext cx="7966732" cy="316732"/>
      </dsp:txXfrm>
    </dsp:sp>
    <dsp:sp modelId="{58CE6C68-63C9-42F9-96C1-5AB62F1F8AF7}">
      <dsp:nvSpPr>
        <dsp:cNvPr id="0" name=""/>
        <dsp:cNvSpPr/>
      </dsp:nvSpPr>
      <dsp:spPr>
        <a:xfrm>
          <a:off x="0" y="975918"/>
          <a:ext cx="8001000"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kern="1200" dirty="0" smtClean="0"/>
            <a:t>   3 proposals attempted, Currently 1 in review on “ Assistive Social Situational Awareness Aids for Individuals with Disabilities”</a:t>
          </a:r>
          <a:endParaRPr lang="en-US" sz="1200" b="1" kern="1200" dirty="0"/>
        </a:p>
      </dsp:txBody>
      <dsp:txXfrm>
        <a:off x="0" y="975918"/>
        <a:ext cx="8001000" cy="380362"/>
      </dsp:txXfrm>
    </dsp:sp>
    <dsp:sp modelId="{B0E735D0-7665-490B-A7E1-0318A43900E6}">
      <dsp:nvSpPr>
        <dsp:cNvPr id="0" name=""/>
        <dsp:cNvSpPr/>
      </dsp:nvSpPr>
      <dsp:spPr>
        <a:xfrm>
          <a:off x="0" y="1356281"/>
          <a:ext cx="8001000" cy="3510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latin typeface="Times" pitchFamily="18" charset="0"/>
              <a:cs typeface="Times" pitchFamily="18" charset="0"/>
            </a:rPr>
            <a:t>ASU</a:t>
          </a:r>
          <a:r>
            <a:rPr lang="en-US" sz="1500" kern="1200" baseline="0" dirty="0" smtClean="0">
              <a:latin typeface="Times" pitchFamily="18" charset="0"/>
              <a:cs typeface="Times" pitchFamily="18" charset="0"/>
            </a:rPr>
            <a:t> GPSA Award, FURI Funding, Capstone student funding</a:t>
          </a:r>
          <a:endParaRPr lang="en-US" sz="1500" kern="1200" dirty="0">
            <a:latin typeface="Times" pitchFamily="18" charset="0"/>
            <a:cs typeface="Times" pitchFamily="18" charset="0"/>
          </a:endParaRPr>
        </a:p>
      </dsp:txBody>
      <dsp:txXfrm>
        <a:off x="17134" y="1373415"/>
        <a:ext cx="7966732" cy="316732"/>
      </dsp:txXfrm>
    </dsp:sp>
    <dsp:sp modelId="{693AB47C-B8D3-472B-A862-4C3FC06611C8}">
      <dsp:nvSpPr>
        <dsp:cNvPr id="0" name=""/>
        <dsp:cNvSpPr/>
      </dsp:nvSpPr>
      <dsp:spPr>
        <a:xfrm>
          <a:off x="0" y="1707281"/>
          <a:ext cx="8001000"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i="0" u="none" kern="1200" dirty="0" smtClean="0"/>
            <a:t>  Close to 10K in various funding sources. </a:t>
          </a:r>
          <a:endParaRPr lang="en-US" sz="1200" kern="1200" dirty="0"/>
        </a:p>
      </dsp:txBody>
      <dsp:txXfrm>
        <a:off x="0" y="1707281"/>
        <a:ext cx="8001000" cy="248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8280"/>
          <a:ext cx="7620000" cy="444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ACM</a:t>
          </a:r>
          <a:r>
            <a:rPr lang="en-US" sz="1900" b="1" kern="1200" baseline="0" dirty="0" smtClean="0">
              <a:latin typeface="Times" pitchFamily="18" charset="0"/>
              <a:cs typeface="Times" pitchFamily="18" charset="0"/>
            </a:rPr>
            <a:t> MM 2010</a:t>
          </a:r>
          <a:endParaRPr lang="en-US" sz="1900" b="1" kern="1200" dirty="0">
            <a:latin typeface="Times" pitchFamily="18" charset="0"/>
            <a:cs typeface="Times" pitchFamily="18" charset="0"/>
          </a:endParaRPr>
        </a:p>
      </dsp:txBody>
      <dsp:txXfrm>
        <a:off x="21704" y="29984"/>
        <a:ext cx="7576592" cy="401192"/>
      </dsp:txXfrm>
    </dsp:sp>
    <dsp:sp modelId="{044FCDF4-1DD4-4BD1-BA91-93AB2734907F}">
      <dsp:nvSpPr>
        <dsp:cNvPr id="0" name=""/>
        <dsp:cNvSpPr/>
      </dsp:nvSpPr>
      <dsp:spPr>
        <a:xfrm>
          <a:off x="0" y="45288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Oct</a:t>
          </a:r>
          <a:r>
            <a:rPr lang="en-US" sz="1500" b="1" kern="1200" baseline="0" dirty="0" smtClean="0"/>
            <a:t> 2010, Brave New Ideas Session</a:t>
          </a:r>
          <a:endParaRPr lang="en-US" sz="1500" b="1" kern="1200" dirty="0"/>
        </a:p>
      </dsp:txBody>
      <dsp:txXfrm>
        <a:off x="0" y="452880"/>
        <a:ext cx="7620000" cy="314640"/>
      </dsp:txXfrm>
    </dsp:sp>
    <dsp:sp modelId="{98A7A20E-545E-43A1-B4CA-03C720AB5C8F}">
      <dsp:nvSpPr>
        <dsp:cNvPr id="0" name=""/>
        <dsp:cNvSpPr/>
      </dsp:nvSpPr>
      <dsp:spPr>
        <a:xfrm>
          <a:off x="0" y="767520"/>
          <a:ext cx="7620000" cy="4446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IBM T. J. Watson Research Center</a:t>
          </a:r>
          <a:endParaRPr lang="en-US" sz="1900" b="1" kern="1200" dirty="0">
            <a:latin typeface="Times" pitchFamily="18" charset="0"/>
            <a:cs typeface="Times" pitchFamily="18" charset="0"/>
          </a:endParaRPr>
        </a:p>
      </dsp:txBody>
      <dsp:txXfrm>
        <a:off x="21704" y="789224"/>
        <a:ext cx="7576592" cy="401192"/>
      </dsp:txXfrm>
    </dsp:sp>
    <dsp:sp modelId="{58CE6C68-63C9-42F9-96C1-5AB62F1F8AF7}">
      <dsp:nvSpPr>
        <dsp:cNvPr id="0" name=""/>
        <dsp:cNvSpPr/>
      </dsp:nvSpPr>
      <dsp:spPr>
        <a:xfrm>
          <a:off x="0" y="121212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Oct 2010, Emerging Leader in Multimedia and Signal Processing</a:t>
          </a:r>
          <a:endParaRPr lang="en-US" sz="1500" b="1" kern="1200" dirty="0"/>
        </a:p>
      </dsp:txBody>
      <dsp:txXfrm>
        <a:off x="0" y="1212120"/>
        <a:ext cx="7620000" cy="314640"/>
      </dsp:txXfrm>
    </dsp:sp>
    <dsp:sp modelId="{B0E735D0-7665-490B-A7E1-0318A43900E6}">
      <dsp:nvSpPr>
        <dsp:cNvPr id="0" name=""/>
        <dsp:cNvSpPr/>
      </dsp:nvSpPr>
      <dsp:spPr>
        <a:xfrm>
          <a:off x="0" y="1526760"/>
          <a:ext cx="7620000" cy="4446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Microsoft Bing Search – Ranking &amp; Relevance Team</a:t>
          </a:r>
          <a:endParaRPr lang="en-US" sz="1900" b="1" kern="1200" dirty="0">
            <a:latin typeface="Times" pitchFamily="18" charset="0"/>
            <a:cs typeface="Times" pitchFamily="18" charset="0"/>
          </a:endParaRPr>
        </a:p>
      </dsp:txBody>
      <dsp:txXfrm>
        <a:off x="21704" y="1548464"/>
        <a:ext cx="7576592" cy="401192"/>
      </dsp:txXfrm>
    </dsp:sp>
    <dsp:sp modelId="{693AB47C-B8D3-472B-A862-4C3FC06611C8}">
      <dsp:nvSpPr>
        <dsp:cNvPr id="0" name=""/>
        <dsp:cNvSpPr/>
      </dsp:nvSpPr>
      <dsp:spPr>
        <a:xfrm>
          <a:off x="0" y="197136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u="none" kern="1200" dirty="0" smtClean="0"/>
            <a:t> </a:t>
          </a:r>
          <a:r>
            <a:rPr lang="en-US" sz="1500" b="1" i="0" u="none" kern="1200" dirty="0" smtClean="0"/>
            <a:t>Oct 2010, Industry-Academia interaction session</a:t>
          </a:r>
          <a:endParaRPr lang="en-US" sz="1500" kern="1200" dirty="0"/>
        </a:p>
      </dsp:txBody>
      <dsp:txXfrm>
        <a:off x="0" y="1971360"/>
        <a:ext cx="7620000" cy="314640"/>
      </dsp:txXfrm>
    </dsp:sp>
    <dsp:sp modelId="{D2D13203-3F76-427D-89FA-962DC7CCE68F}">
      <dsp:nvSpPr>
        <dsp:cNvPr id="0" name=""/>
        <dsp:cNvSpPr/>
      </dsp:nvSpPr>
      <dsp:spPr>
        <a:xfrm>
          <a:off x="0" y="2286000"/>
          <a:ext cx="7620000" cy="4446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Raytheon Industry-Academia Meet</a:t>
          </a:r>
          <a:endParaRPr lang="en-US" sz="1900" b="1" kern="1200" dirty="0">
            <a:latin typeface="Times" pitchFamily="18" charset="0"/>
            <a:cs typeface="Times" pitchFamily="18" charset="0"/>
          </a:endParaRPr>
        </a:p>
      </dsp:txBody>
      <dsp:txXfrm>
        <a:off x="21704" y="2307704"/>
        <a:ext cx="7576592" cy="401192"/>
      </dsp:txXfrm>
    </dsp:sp>
    <dsp:sp modelId="{231FC839-DB16-4009-8909-E27B4A49F62F}">
      <dsp:nvSpPr>
        <dsp:cNvPr id="0" name=""/>
        <dsp:cNvSpPr/>
      </dsp:nvSpPr>
      <dsp:spPr>
        <a:xfrm>
          <a:off x="0" y="273060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latin typeface="Times" pitchFamily="18" charset="0"/>
              <a:cs typeface="Times" pitchFamily="18" charset="0"/>
            </a:rPr>
            <a:t>  </a:t>
          </a:r>
          <a:r>
            <a:rPr lang="en-US" sz="1500" b="1" kern="1200" dirty="0" smtClean="0">
              <a:latin typeface="Times" pitchFamily="18" charset="0"/>
              <a:cs typeface="Times" pitchFamily="18" charset="0"/>
            </a:rPr>
            <a:t>April 2010, Technologies for the warfighter conference</a:t>
          </a:r>
          <a:endParaRPr lang="en-US" sz="1500" b="1" kern="1200" dirty="0">
            <a:latin typeface="Times" pitchFamily="18" charset="0"/>
            <a:cs typeface="Times" pitchFamily="18" charset="0"/>
          </a:endParaRPr>
        </a:p>
      </dsp:txBody>
      <dsp:txXfrm>
        <a:off x="0" y="2730600"/>
        <a:ext cx="7620000" cy="314640"/>
      </dsp:txXfrm>
    </dsp:sp>
    <dsp:sp modelId="{D9086975-D3F2-49E0-99F7-BAE009785ECE}">
      <dsp:nvSpPr>
        <dsp:cNvPr id="0" name=""/>
        <dsp:cNvSpPr/>
      </dsp:nvSpPr>
      <dsp:spPr>
        <a:xfrm>
          <a:off x="0" y="3045240"/>
          <a:ext cx="7620000" cy="44460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Microsoft Imagine Cup</a:t>
          </a:r>
          <a:endParaRPr lang="en-US" sz="1900" b="1" kern="1200" dirty="0">
            <a:latin typeface="Times" pitchFamily="18" charset="0"/>
            <a:cs typeface="Times" pitchFamily="18" charset="0"/>
          </a:endParaRPr>
        </a:p>
      </dsp:txBody>
      <dsp:txXfrm>
        <a:off x="21704" y="3066944"/>
        <a:ext cx="7576592" cy="401192"/>
      </dsp:txXfrm>
    </dsp:sp>
    <dsp:sp modelId="{6720F7B2-A78C-4D10-9551-DEDB60C6DA62}">
      <dsp:nvSpPr>
        <dsp:cNvPr id="0" name=""/>
        <dsp:cNvSpPr/>
      </dsp:nvSpPr>
      <dsp:spPr>
        <a:xfrm>
          <a:off x="0" y="348984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latin typeface="Times" pitchFamily="18" charset="0"/>
              <a:cs typeface="Times" pitchFamily="18" charset="0"/>
            </a:rPr>
            <a:t>Derived project from the interaction assistant</a:t>
          </a:r>
          <a:endParaRPr lang="en-US" sz="1500" b="1" kern="1200" dirty="0">
            <a:latin typeface="Times" pitchFamily="18" charset="0"/>
            <a:cs typeface="Times" pitchFamily="18" charset="0"/>
          </a:endParaRPr>
        </a:p>
      </dsp:txBody>
      <dsp:txXfrm>
        <a:off x="0" y="3489840"/>
        <a:ext cx="7620000" cy="314640"/>
      </dsp:txXfrm>
    </dsp:sp>
    <dsp:sp modelId="{06361F5D-ED0B-436F-9C6B-052EA6899A16}">
      <dsp:nvSpPr>
        <dsp:cNvPr id="0" name=""/>
        <dsp:cNvSpPr/>
      </dsp:nvSpPr>
      <dsp:spPr>
        <a:xfrm>
          <a:off x="0" y="3804480"/>
          <a:ext cx="7620000" cy="444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ASU Innovation Challenge</a:t>
          </a:r>
          <a:endParaRPr lang="en-US" sz="1900" b="1" kern="1200" dirty="0">
            <a:latin typeface="Times" pitchFamily="18" charset="0"/>
            <a:cs typeface="Times" pitchFamily="18" charset="0"/>
          </a:endParaRPr>
        </a:p>
      </dsp:txBody>
      <dsp:txXfrm>
        <a:off x="21704" y="3826184"/>
        <a:ext cx="7576592" cy="401192"/>
      </dsp:txXfrm>
    </dsp:sp>
    <dsp:sp modelId="{F2A315DE-98C3-4C37-B358-0A668BB110CA}">
      <dsp:nvSpPr>
        <dsp:cNvPr id="0" name=""/>
        <dsp:cNvSpPr/>
      </dsp:nvSpPr>
      <dsp:spPr>
        <a:xfrm>
          <a:off x="0" y="424908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latin typeface="Times" pitchFamily="18" charset="0"/>
              <a:cs typeface="Times" pitchFamily="18" charset="0"/>
            </a:rPr>
            <a:t>Undergraduate student team focused on developing novel HCI for doctors</a:t>
          </a:r>
          <a:endParaRPr lang="en-US" sz="1500" b="1" kern="1200" dirty="0">
            <a:latin typeface="Times" pitchFamily="18" charset="0"/>
            <a:cs typeface="Times" pitchFamily="18" charset="0"/>
          </a:endParaRPr>
        </a:p>
      </dsp:txBody>
      <dsp:txXfrm>
        <a:off x="0" y="4249080"/>
        <a:ext cx="7620000" cy="3146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3/2/2011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extLst>
      <p:ext uri="{BB962C8B-B14F-4D97-AF65-F5344CB8AC3E}">
        <p14:creationId xmlns:p14="http://schemas.microsoft.com/office/powerpoint/2010/main" val="76685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3/2/2011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extLst>
      <p:ext uri="{BB962C8B-B14F-4D97-AF65-F5344CB8AC3E}">
        <p14:creationId xmlns:p14="http://schemas.microsoft.com/office/powerpoint/2010/main" val="93409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extLst>
      <p:ext uri="{BB962C8B-B14F-4D97-AF65-F5344CB8AC3E}">
        <p14:creationId xmlns:p14="http://schemas.microsoft.com/office/powerpoint/2010/main" val="1641063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600"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extLst>
      <p:ext uri="{BB962C8B-B14F-4D97-AF65-F5344CB8AC3E}">
        <p14:creationId xmlns:p14="http://schemas.microsoft.com/office/powerpoint/2010/main" val="284280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13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March 2, 2011</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pitchFamily="18" charset="0"/>
          <a:ea typeface="+mn-ea"/>
          <a:cs typeface="Times"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pitchFamily="18" charset="0"/>
          <a:ea typeface="+mn-ea"/>
          <a:cs typeface="Times"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pitchFamily="18" charset="0"/>
          <a:ea typeface="+mn-ea"/>
          <a:cs typeface="Times"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pitchFamily="18" charset="0"/>
          <a:ea typeface="+mn-ea"/>
          <a:cs typeface="Times"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pitchFamily="18" charset="0"/>
          <a:ea typeface="+mn-ea"/>
          <a:cs typeface="Times"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22.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24.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6.emf"/><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54.jpeg"/><Relationship Id="rId7" Type="http://schemas.openxmlformats.org/officeDocument/2006/relationships/diagramData" Target="../diagrams/data5.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microsoft.com/office/2007/relationships/diagramDrawing" Target="../diagrams/drawing5.xml"/><Relationship Id="rId5" Type="http://schemas.openxmlformats.org/officeDocument/2006/relationships/image" Target="../media/image56.jpeg"/><Relationship Id="rId10" Type="http://schemas.openxmlformats.org/officeDocument/2006/relationships/diagramColors" Target="../diagrams/colors5.xml"/><Relationship Id="rId4" Type="http://schemas.openxmlformats.org/officeDocument/2006/relationships/image" Target="../media/image55.jpeg"/><Relationship Id="rId9"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3.bin"/><Relationship Id="rId4" Type="http://schemas.openxmlformats.org/officeDocument/2006/relationships/image" Target="../media/image64.wmf"/></Relationships>
</file>

<file path=ppt/slides/_rels/slide24.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5.xml"/><Relationship Id="rId7" Type="http://schemas.openxmlformats.org/officeDocument/2006/relationships/oleObject" Target="../embeddings/oleObject5.bin"/><Relationship Id="rId12"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2.png"/><Relationship Id="rId11" Type="http://schemas.openxmlformats.org/officeDocument/2006/relationships/oleObject" Target="../embeddings/oleObject7.bin"/><Relationship Id="rId5" Type="http://schemas.openxmlformats.org/officeDocument/2006/relationships/image" Target="../media/image71.png"/><Relationship Id="rId10" Type="http://schemas.openxmlformats.org/officeDocument/2006/relationships/image" Target="../media/image68.wmf"/><Relationship Id="rId4" Type="http://schemas.openxmlformats.org/officeDocument/2006/relationships/image" Target="../media/image70.png"/><Relationship Id="rId9"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slideLayout" Target="../slideLayouts/slideLayout2.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fontScale="92500"/>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a:latin typeface="Times New Roman" pitchFamily="18" charset="0"/>
                <a:cs typeface="Times New Roman" pitchFamily="18" charset="0"/>
              </a:rPr>
              <a:t>Mediated Social Interpersonal </a:t>
            </a:r>
            <a:r>
              <a:rPr lang="en-US" dirty="0" smtClean="0">
                <a:latin typeface="Times New Roman" pitchFamily="18" charset="0"/>
                <a:cs typeface="Times New Roman" pitchFamily="18" charset="0"/>
              </a:rPr>
              <a:t>Communication</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a:latin typeface="Times New Roman" pitchFamily="18" charset="0"/>
                <a:cs typeface="Times New Roman" pitchFamily="18" charset="0"/>
              </a:rPr>
              <a:t> Evidence-based Understanding of Multimedia Solutions for Enriching Social Situational Awareness</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dirty="0" smtClean="0">
                <a:latin typeface="Times" pitchFamily="18" charset="0"/>
                <a:cs typeface="Times" pitchFamily="18" charset="0"/>
              </a:rPr>
              <a:t>Proposed solution</a:t>
            </a:r>
            <a:endParaRPr lang="en-US" dirty="0">
              <a:latin typeface="Times" pitchFamily="18" charset="0"/>
              <a:cs typeface="Times" pitchFamily="18" charset="0"/>
            </a:endParaRPr>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295400" y="17526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10</a:t>
            </a:fld>
            <a:endParaRPr lang="en-US" dirty="0"/>
          </a:p>
        </p:txBody>
      </p:sp>
      <p:pic>
        <p:nvPicPr>
          <p:cNvPr id="21" name="Picture 20" descr="PacketLength-Gentle.bmp"/>
          <p:cNvPicPr/>
          <p:nvPr/>
        </p:nvPicPr>
        <p:blipFill>
          <a:blip r:embed="rId6" cstate="print"/>
          <a:srcRect l="4098" t="2353" r="8162" b="3529"/>
          <a:stretch>
            <a:fillRect/>
          </a:stretch>
        </p:blipFill>
        <p:spPr>
          <a:xfrm>
            <a:off x="2590800" y="1371600"/>
            <a:ext cx="4343400" cy="4038600"/>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5011948" y="2133600"/>
            <a:ext cx="533400" cy="1181100"/>
          </a:xfrm>
          <a:prstGeom prst="ellipse">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138216" y="3888610"/>
            <a:ext cx="2769577" cy="1200329"/>
          </a:xfrm>
          <a:prstGeom prst="rect">
            <a:avLst/>
          </a:prstGeom>
          <a:noFill/>
        </p:spPr>
        <p:txBody>
          <a:bodyPr wrap="square" rtlCol="0">
            <a:spAutoFit/>
          </a:bodyPr>
          <a:lstStyle/>
          <a:p>
            <a:pPr algn="ctr"/>
            <a:r>
              <a:rPr lang="en-US" dirty="0" smtClean="0">
                <a:solidFill>
                  <a:srgbClr val="C00000"/>
                </a:solidFill>
                <a:latin typeface="Times" pitchFamily="18" charset="0"/>
                <a:cs typeface="Times" pitchFamily="18" charset="0"/>
              </a:rPr>
              <a:t>Rocking action can be recognized with an accuracy of 94% within 2 seconds</a:t>
            </a:r>
            <a:endParaRPr lang="en-US" dirty="0">
              <a:solidFill>
                <a:srgbClr val="C00000"/>
              </a:solidFill>
              <a:latin typeface="Times" pitchFamily="18" charset="0"/>
              <a:cs typeface="Times" pitchFamily="18" charset="0"/>
            </a:endParaRPr>
          </a:p>
        </p:txBody>
      </p:sp>
      <p:cxnSp>
        <p:nvCxnSpPr>
          <p:cNvPr id="20" name="Straight Arrow Connector 19"/>
          <p:cNvCxnSpPr>
            <a:stCxn id="7" idx="0"/>
          </p:cNvCxnSpPr>
          <p:nvPr/>
        </p:nvCxnSpPr>
        <p:spPr>
          <a:xfrm flipH="1" flipV="1">
            <a:off x="5334000" y="3048000"/>
            <a:ext cx="189005" cy="840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5800" y="5570079"/>
            <a:ext cx="8153400" cy="646331"/>
          </a:xfrm>
          <a:prstGeom prst="rect">
            <a:avLst/>
          </a:prstGeom>
          <a:noFill/>
        </p:spPr>
        <p:txBody>
          <a:bodyPr wrap="square" rtlCol="0">
            <a:spAutoFit/>
          </a:bodyPr>
          <a:lstStyle/>
          <a:p>
            <a:pPr algn="ctr"/>
            <a:r>
              <a:rPr lang="en-US" dirty="0" smtClean="0">
                <a:latin typeface="Times" pitchFamily="18" charset="0"/>
                <a:cs typeface="Times" pitchFamily="18" charset="0"/>
              </a:rPr>
              <a:t>Behavioral Psychology literature shows that one rock action is approximately 2.2 seconds long. Effectively, recognizing a rocking behavior well within one rock cycle.</a:t>
            </a:r>
            <a:endParaRPr lang="en-US" dirty="0">
              <a:latin typeface="Times" pitchFamily="18" charset="0"/>
              <a:cs typeface="Times" pitchFamily="18" charset="0"/>
            </a:endParaRPr>
          </a:p>
        </p:txBody>
      </p:sp>
    </p:spTree>
    <p:extLst>
      <p:ext uri="{BB962C8B-B14F-4D97-AF65-F5344CB8AC3E}">
        <p14:creationId xmlns:p14="http://schemas.microsoft.com/office/powerpoint/2010/main" val="386126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nodeType="clickEffect">
                                  <p:stCondLst>
                                    <p:cond delay="0"/>
                                  </p:stCondLst>
                                  <p:childTnLst>
                                    <p:animEffect transition="out" filter="blinds(horizontal)">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3" presetClass="entr" presetSubtype="1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5" grpId="0" animBg="1"/>
      <p:bldP spid="7"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486400" y="1676400"/>
            <a:ext cx="3429000" cy="403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Social Gaze &amp; Interaction Space</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11</a:t>
            </a:fld>
            <a:endParaRPr lang="en-US"/>
          </a:p>
        </p:txBody>
      </p:sp>
      <p:pic>
        <p:nvPicPr>
          <p:cNvPr id="5" name="Picture 4" descr="Interaction.jpg"/>
          <p:cNvPicPr>
            <a:picLocks noChangeAspect="1"/>
          </p:cNvPicPr>
          <p:nvPr/>
        </p:nvPicPr>
        <p:blipFill>
          <a:blip r:embed="rId2" cstate="print"/>
          <a:stretch>
            <a:fillRect/>
          </a:stretch>
        </p:blipFill>
        <p:spPr>
          <a:xfrm>
            <a:off x="228600" y="1752600"/>
            <a:ext cx="4966809" cy="36576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chemeClr val="accent3">
                    <a:lumMod val="50000"/>
                  </a:schemeClr>
                </a:solidFill>
                <a:latin typeface="Times" pitchFamily="18" charset="0"/>
                <a:cs typeface="Times" pitchFamily="18" charset="0"/>
              </a:rPr>
              <a:t>Intimate</a:t>
            </a:r>
            <a:endParaRPr lang="en-US" dirty="0">
              <a:solidFill>
                <a:schemeClr val="accent3">
                  <a:lumMod val="50000"/>
                </a:schemeClr>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rgbClr val="FF0000"/>
                </a:solidFill>
                <a:latin typeface="Times" pitchFamily="18" charset="0"/>
                <a:cs typeface="Times" pitchFamily="18" charset="0"/>
              </a:rPr>
              <a:t>Personal</a:t>
            </a:r>
            <a:endParaRPr lang="en-US" dirty="0">
              <a:solidFill>
                <a:srgbClr val="FF0000"/>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accent1">
                    <a:lumMod val="75000"/>
                  </a:schemeClr>
                </a:solidFill>
                <a:latin typeface="Times" pitchFamily="18" charset="0"/>
                <a:cs typeface="Times" pitchFamily="18" charset="0"/>
              </a:rPr>
              <a:t>Social</a:t>
            </a:r>
            <a:endParaRPr lang="en-US" dirty="0">
              <a:solidFill>
                <a:schemeClr val="accent1">
                  <a:lumMod val="75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25000"/>
                  </a:schemeClr>
                </a:solidFill>
                <a:latin typeface="Times" pitchFamily="18" charset="0"/>
                <a:cs typeface="Times" pitchFamily="18" charset="0"/>
              </a:rPr>
              <a:t>Public</a:t>
            </a:r>
            <a:endParaRPr lang="en-US" dirty="0">
              <a:solidFill>
                <a:schemeClr val="bg2">
                  <a:lumMod val="25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Times" pitchFamily="18" charset="0"/>
                <a:cs typeface="Times" pitchFamily="18" charset="0"/>
              </a:rPr>
              <a:t>Interpersonal Space</a:t>
            </a:r>
            <a:endParaRPr lang="en-US" dirty="0">
              <a:latin typeface="Times" pitchFamily="18" charset="0"/>
              <a:cs typeface="Times" pitchFamily="18" charset="0"/>
            </a:endParaRPr>
          </a:p>
        </p:txBody>
      </p:sp>
    </p:spTree>
    <p:extLst>
      <p:ext uri="{BB962C8B-B14F-4D97-AF65-F5344CB8AC3E}">
        <p14:creationId xmlns:p14="http://schemas.microsoft.com/office/powerpoint/2010/main" val="3995017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304800"/>
            <a:ext cx="8229600" cy="868362"/>
          </a:xfrm>
        </p:spPr>
        <p:txBody>
          <a:bodyPr/>
          <a:lstStyle/>
          <a:p>
            <a:r>
              <a:rPr lang="en-US" sz="2800" dirty="0" smtClean="0">
                <a:latin typeface="Times" pitchFamily="18" charset="0"/>
                <a:cs typeface="Times" pitchFamily="18" charset="0"/>
              </a:rPr>
              <a:t>Modeling Distance &amp; Direction through Face Detection</a:t>
            </a:r>
            <a:endParaRPr lang="en-US" sz="2800"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12</a:t>
            </a:fld>
            <a:endParaRPr lang="en-US"/>
          </a:p>
        </p:txBody>
      </p:sp>
      <p:pic>
        <p:nvPicPr>
          <p:cNvPr id="16" name="Picture 15" descr="Block Diagram.bmp"/>
          <p:cNvPicPr/>
          <p:nvPr/>
        </p:nvPicPr>
        <p:blipFill>
          <a:blip r:embed="rId3" cstate="print"/>
          <a:stretch>
            <a:fillRect/>
          </a:stretch>
        </p:blipFill>
        <p:spPr>
          <a:xfrm>
            <a:off x="152400" y="1227826"/>
            <a:ext cx="3505200" cy="4724400"/>
          </a:xfrm>
          <a:prstGeom prst="rect">
            <a:avLst/>
          </a:prstGeom>
          <a:ln>
            <a:noFill/>
          </a:ln>
          <a:effectLst>
            <a:outerShdw blurRad="292100" dist="139700" dir="2700000" algn="tl" rotWithShape="0">
              <a:srgbClr val="333333">
                <a:alpha val="65000"/>
              </a:srgbClr>
            </a:outerShdw>
          </a:effectLst>
        </p:spPr>
      </p:pic>
      <p:pic>
        <p:nvPicPr>
          <p:cNvPr id="19" name="Picture 18" descr="Module`.bmp"/>
          <p:cNvPicPr>
            <a:picLocks noChangeAspect="1"/>
          </p:cNvPicPr>
          <p:nvPr/>
        </p:nvPicPr>
        <p:blipFill>
          <a:blip r:embed="rId4" cstate="print"/>
          <a:stretch>
            <a:fillRect/>
          </a:stretch>
        </p:blipFill>
        <p:spPr>
          <a:xfrm>
            <a:off x="3870570" y="1177890"/>
            <a:ext cx="2792912" cy="1031910"/>
          </a:xfrm>
          <a:prstGeom prst="rect">
            <a:avLst/>
          </a:prstGeom>
          <a:ln>
            <a:noFill/>
          </a:ln>
          <a:effectLst>
            <a:outerShdw blurRad="292100" dist="139700" dir="2700000" algn="tl" rotWithShape="0">
              <a:srgbClr val="333333">
                <a:alpha val="65000"/>
              </a:srgbClr>
            </a:outerShdw>
          </a:effectLst>
        </p:spPr>
      </p:pic>
      <p:sp>
        <p:nvSpPr>
          <p:cNvPr id="20" name="TextBox 19"/>
          <p:cNvSpPr txBox="1"/>
          <p:nvPr/>
        </p:nvSpPr>
        <p:spPr>
          <a:xfrm>
            <a:off x="4243476" y="2296463"/>
            <a:ext cx="2047099" cy="307777"/>
          </a:xfrm>
          <a:prstGeom prst="rect">
            <a:avLst/>
          </a:prstGeom>
          <a:noFill/>
        </p:spPr>
        <p:txBody>
          <a:bodyPr wrap="none" rtlCol="0">
            <a:spAutoFit/>
          </a:bodyPr>
          <a:lstStyle/>
          <a:p>
            <a:r>
              <a:rPr lang="en-US" sz="14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1: Color Analysis</a:t>
            </a:r>
            <a:endParaRPr lang="en-US" sz="14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sp>
        <p:nvSpPr>
          <p:cNvPr id="21" name="TextBox 20"/>
          <p:cNvSpPr txBox="1"/>
          <p:nvPr/>
        </p:nvSpPr>
        <p:spPr>
          <a:xfrm>
            <a:off x="6588310" y="4901625"/>
            <a:ext cx="2513695" cy="584775"/>
          </a:xfrm>
          <a:prstGeom prst="rect">
            <a:avLst/>
          </a:prstGeom>
          <a:noFill/>
        </p:spPr>
        <p:txBody>
          <a:bodyPr wrap="square" rtlCol="0">
            <a:spAutoFit/>
          </a:bodyPr>
          <a:lstStyle/>
          <a:p>
            <a:pPr algn="ctr"/>
            <a:r>
              <a:rPr lang="en-US" sz="16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2: Markov Random Field LPCD</a:t>
            </a:r>
            <a:endParaRPr lang="en-US" sz="16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pic>
        <p:nvPicPr>
          <p:cNvPr id="22" name="Picture 21" descr="Module 2-1.bmp"/>
          <p:cNvPicPr>
            <a:picLocks noChangeAspect="1"/>
          </p:cNvPicPr>
          <p:nvPr/>
        </p:nvPicPr>
        <p:blipFill>
          <a:blip r:embed="rId5" cstate="print"/>
          <a:stretch>
            <a:fillRect/>
          </a:stretch>
        </p:blipFill>
        <p:spPr>
          <a:xfrm>
            <a:off x="7033598" y="1816967"/>
            <a:ext cx="1623120" cy="990600"/>
          </a:xfrm>
          <a:prstGeom prst="rect">
            <a:avLst/>
          </a:prstGeom>
          <a:ln>
            <a:noFill/>
          </a:ln>
          <a:effectLst>
            <a:outerShdw blurRad="292100" dist="139700" dir="2700000" algn="tl" rotWithShape="0">
              <a:srgbClr val="333333">
                <a:alpha val="65000"/>
              </a:srgbClr>
            </a:outerShdw>
          </a:effectLst>
        </p:spPr>
      </p:pic>
      <p:pic>
        <p:nvPicPr>
          <p:cNvPr id="23" name="Picture 22" descr="Module 2-2.bmp"/>
          <p:cNvPicPr>
            <a:picLocks noChangeAspect="1"/>
          </p:cNvPicPr>
          <p:nvPr/>
        </p:nvPicPr>
        <p:blipFill>
          <a:blip r:embed="rId6" cstate="print"/>
          <a:stretch>
            <a:fillRect/>
          </a:stretch>
        </p:blipFill>
        <p:spPr>
          <a:xfrm>
            <a:off x="6903131" y="2971919"/>
            <a:ext cx="1884055" cy="1131048"/>
          </a:xfrm>
          <a:prstGeom prst="rect">
            <a:avLst/>
          </a:prstGeom>
          <a:ln>
            <a:noFill/>
          </a:ln>
          <a:effectLst>
            <a:outerShdw blurRad="292100" dist="139700" dir="2700000" algn="tl" rotWithShape="0">
              <a:srgbClr val="333333">
                <a:alpha val="65000"/>
              </a:srgbClr>
            </a:outerShdw>
          </a:effectLst>
        </p:spPr>
      </p:pic>
      <p:graphicFrame>
        <p:nvGraphicFramePr>
          <p:cNvPr id="24" name="Object 2"/>
          <p:cNvGraphicFramePr>
            <a:graphicFrameLocks noChangeAspect="1"/>
          </p:cNvGraphicFramePr>
          <p:nvPr>
            <p:extLst>
              <p:ext uri="{D42A27DB-BD31-4B8C-83A1-F6EECF244321}">
                <p14:modId xmlns:p14="http://schemas.microsoft.com/office/powerpoint/2010/main" val="3482720825"/>
              </p:ext>
            </p:extLst>
          </p:nvPr>
        </p:nvGraphicFramePr>
        <p:xfrm>
          <a:off x="6773930" y="4316428"/>
          <a:ext cx="2142457" cy="548539"/>
        </p:xfrm>
        <a:graphic>
          <a:graphicData uri="http://schemas.openxmlformats.org/presentationml/2006/ole">
            <mc:AlternateContent xmlns:mc="http://schemas.openxmlformats.org/markup-compatibility/2006">
              <mc:Choice xmlns:v="urn:schemas-microsoft-com:vml" Requires="v">
                <p:oleObj spid="_x0000_s41999" name="Equation" r:id="rId7" imgW="2628720" imgH="672840" progId="Equation.3">
                  <p:embed/>
                </p:oleObj>
              </mc:Choice>
              <mc:Fallback>
                <p:oleObj name="Equation" r:id="rId7" imgW="2628720" imgH="672840" progId="Equation.3">
                  <p:embed/>
                  <p:pic>
                    <p:nvPicPr>
                      <p:cNvPr id="0" name=""/>
                      <p:cNvPicPr>
                        <a:picLocks noChangeAspect="1" noChangeArrowheads="1"/>
                      </p:cNvPicPr>
                      <p:nvPr/>
                    </p:nvPicPr>
                    <p:blipFill>
                      <a:blip r:embed="rId8"/>
                      <a:srcRect/>
                      <a:stretch>
                        <a:fillRect/>
                      </a:stretch>
                    </p:blipFill>
                    <p:spPr bwMode="auto">
                      <a:xfrm>
                        <a:off x="6773930" y="4316428"/>
                        <a:ext cx="2142457" cy="548539"/>
                      </a:xfrm>
                      <a:prstGeom prst="rect">
                        <a:avLst/>
                      </a:prstGeom>
                      <a:solidFill>
                        <a:srgbClr val="FFFF99"/>
                      </a:solidFill>
                    </p:spPr>
                  </p:pic>
                </p:oleObj>
              </mc:Fallback>
            </mc:AlternateContent>
          </a:graphicData>
        </a:graphic>
      </p:graphicFrame>
      <p:pic>
        <p:nvPicPr>
          <p:cNvPr id="30" name="Picture 29" descr="Module 3-3.bmp"/>
          <p:cNvPicPr>
            <a:picLocks noChangeAspect="1"/>
          </p:cNvPicPr>
          <p:nvPr/>
        </p:nvPicPr>
        <p:blipFill>
          <a:blip r:embed="rId9" cstate="print"/>
          <a:srcRect l="2720"/>
          <a:stretch>
            <a:fillRect/>
          </a:stretch>
        </p:blipFill>
        <p:spPr>
          <a:xfrm>
            <a:off x="3863154" y="5219700"/>
            <a:ext cx="2725156" cy="685800"/>
          </a:xfrm>
          <a:prstGeom prst="rect">
            <a:avLst/>
          </a:prstGeom>
          <a:ln>
            <a:noFill/>
          </a:ln>
          <a:effectLst>
            <a:outerShdw blurRad="292100" dist="139700" dir="2700000" algn="tl" rotWithShape="0">
              <a:srgbClr val="333333">
                <a:alpha val="65000"/>
              </a:srgbClr>
            </a:outerShdw>
          </a:effectLst>
        </p:spPr>
      </p:pic>
      <p:sp>
        <p:nvSpPr>
          <p:cNvPr id="32" name="TextBox 31"/>
          <p:cNvSpPr txBox="1"/>
          <p:nvPr/>
        </p:nvSpPr>
        <p:spPr>
          <a:xfrm>
            <a:off x="3978974" y="4634925"/>
            <a:ext cx="2493515" cy="584775"/>
          </a:xfrm>
          <a:prstGeom prst="rect">
            <a:avLst/>
          </a:prstGeom>
          <a:noFill/>
        </p:spPr>
        <p:txBody>
          <a:bodyPr wrap="square" rtlCol="0">
            <a:spAutoFit/>
          </a:bodyPr>
          <a:lstStyle/>
          <a:p>
            <a:pPr algn="ctr"/>
            <a:r>
              <a:rPr lang="en-US" sz="16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3: Evidence Aggregation</a:t>
            </a:r>
            <a:endParaRPr lang="en-US" sz="16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spTree>
    <p:extLst>
      <p:ext uri="{BB962C8B-B14F-4D97-AF65-F5344CB8AC3E}">
        <p14:creationId xmlns:p14="http://schemas.microsoft.com/office/powerpoint/2010/main" val="100538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linds(horizontal)">
                                      <p:cBhvr>
                                        <p:cTn id="14" dur="500"/>
                                        <p:tgtEl>
                                          <p:spTgt spid="21"/>
                                        </p:tgtEl>
                                      </p:cBhvr>
                                    </p:animEffect>
                                  </p:childTnLst>
                                </p:cTn>
                              </p:par>
                              <p:par>
                                <p:cTn id="15" presetID="3" presetClass="entr" presetSubtype="1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par>
                                <p:cTn id="18" presetID="3" presetClass="entr" presetSubtype="1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par>
                                <p:cTn id="21" presetID="3" presetClass="entr" presetSubtype="1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childTnLst>
                          </p:cTn>
                        </p:par>
                        <p:par>
                          <p:cTn id="24" fill="hold">
                            <p:stCondLst>
                              <p:cond delay="1000"/>
                            </p:stCondLst>
                            <p:childTnLst>
                              <p:par>
                                <p:cTn id="25" presetID="3" presetClass="entr" presetSubtype="1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linds(horizontal)">
                                      <p:cBhvr>
                                        <p:cTn id="27" dur="500"/>
                                        <p:tgtEl>
                                          <p:spTgt spid="32"/>
                                        </p:tgtEl>
                                      </p:cBhvr>
                                    </p:animEffect>
                                  </p:childTnLst>
                                </p:cTn>
                              </p:par>
                              <p:par>
                                <p:cTn id="28" presetID="3" presetClass="entr" presetSubtype="1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latin typeface="Times" pitchFamily="18" charset="0"/>
                <a:cs typeface="Times" pitchFamily="18" charset="0"/>
              </a:rPr>
              <a:t>Structured Mode Searching Particle Filter (SMSPF)</a:t>
            </a:r>
            <a:endParaRPr lang="en-US" sz="2800" dirty="0">
              <a:latin typeface="Times" pitchFamily="18" charset="0"/>
              <a:cs typeface="Times" pitchFamily="18" charset="0"/>
            </a:endParaRPr>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a:p>
        </p:txBody>
      </p:sp>
    </p:spTree>
    <p:custDataLst>
      <p:tags r:id="rId1"/>
    </p:custDataLst>
    <p:extLst>
      <p:ext uri="{BB962C8B-B14F-4D97-AF65-F5344CB8AC3E}">
        <p14:creationId xmlns:p14="http://schemas.microsoft.com/office/powerpoint/2010/main" val="3902893285"/>
      </p:ext>
    </p:ext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nodeType="afterEffect">
                                  <p:stCondLst>
                                    <p:cond delay="0"/>
                                  </p:stCondLst>
                                  <p:childTnLst>
                                    <p:set>
                                      <p:cBhvr>
                                        <p:cTn id="57" dur="1" fill="hold">
                                          <p:stCondLst>
                                            <p:cond delay="0"/>
                                          </p:stCondLst>
                                        </p:cTn>
                                        <p:tgtEl>
                                          <p:spTgt spid="273"/>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par>
                          <p:cTn id="60" fill="hold">
                            <p:stCondLst>
                              <p:cond delay="0"/>
                            </p:stCondLst>
                            <p:childTnLst>
                              <p:par>
                                <p:cTn id="61" presetID="1" presetClass="exit" presetSubtype="0" fill="hold" nodeType="afterEffect">
                                  <p:stCondLst>
                                    <p:cond delay="60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nodeType="withEffect">
                                  <p:stCondLst>
                                    <p:cond delay="600"/>
                                  </p:stCondLst>
                                  <p:childTnLst>
                                    <p:set>
                                      <p:cBhvr>
                                        <p:cTn id="64" dur="1" fill="hold">
                                          <p:stCondLst>
                                            <p:cond delay="0"/>
                                          </p:stCondLst>
                                        </p:cTn>
                                        <p:tgtEl>
                                          <p:spTgt spid="22"/>
                                        </p:tgtEl>
                                        <p:attrNameLst>
                                          <p:attrName>style.visibility</p:attrName>
                                        </p:attrNameLst>
                                      </p:cBhvr>
                                      <p:to>
                                        <p:strVal val="visible"/>
                                      </p:to>
                                    </p:set>
                                  </p:childTnLst>
                                </p:cTn>
                              </p:par>
                            </p:childTnLst>
                          </p:cTn>
                        </p:par>
                        <p:par>
                          <p:cTn id="65" fill="hold">
                            <p:stCondLst>
                              <p:cond delay="600"/>
                            </p:stCondLst>
                            <p:childTnLst>
                              <p:par>
                                <p:cTn id="66" presetID="1" presetClass="exit" presetSubtype="0" fill="hold" nodeType="afterEffect">
                                  <p:stCondLst>
                                    <p:cond delay="500"/>
                                  </p:stCondLst>
                                  <p:childTnLst>
                                    <p:set>
                                      <p:cBhvr>
                                        <p:cTn id="67" dur="1" fill="hold">
                                          <p:stCondLst>
                                            <p:cond delay="0"/>
                                          </p:stCondLst>
                                        </p:cTn>
                                        <p:tgtEl>
                                          <p:spTgt spid="22"/>
                                        </p:tgtEl>
                                        <p:attrNameLst>
                                          <p:attrName>style.visibility</p:attrName>
                                        </p:attrNameLst>
                                      </p:cBhvr>
                                      <p:to>
                                        <p:strVal val="hidden"/>
                                      </p:to>
                                    </p:set>
                                  </p:childTnLst>
                                </p:cTn>
                              </p:par>
                              <p:par>
                                <p:cTn id="68" presetID="1" presetClass="entr" presetSubtype="0" fill="hold" nodeType="withEffect">
                                  <p:stCondLst>
                                    <p:cond delay="500"/>
                                  </p:stCondLst>
                                  <p:childTnLst>
                                    <p:set>
                                      <p:cBhvr>
                                        <p:cTn id="69" dur="1" fill="hold">
                                          <p:stCondLst>
                                            <p:cond delay="0"/>
                                          </p:stCondLst>
                                        </p:cTn>
                                        <p:tgtEl>
                                          <p:spTgt spid="24"/>
                                        </p:tgtEl>
                                        <p:attrNameLst>
                                          <p:attrName>style.visibility</p:attrName>
                                        </p:attrNameLst>
                                      </p:cBhvr>
                                      <p:to>
                                        <p:strVal val="visible"/>
                                      </p:to>
                                    </p:set>
                                  </p:childTnLst>
                                </p:cTn>
                              </p:par>
                            </p:childTnLst>
                          </p:cTn>
                        </p:par>
                        <p:par>
                          <p:cTn id="70" fill="hold">
                            <p:stCondLst>
                              <p:cond delay="1100"/>
                            </p:stCondLst>
                            <p:childTnLst>
                              <p:par>
                                <p:cTn id="71" presetID="1" presetClass="exit" presetSubtype="0" fill="hold" nodeType="afterEffect">
                                  <p:stCondLst>
                                    <p:cond delay="500"/>
                                  </p:stCondLst>
                                  <p:childTnLst>
                                    <p:set>
                                      <p:cBhvr>
                                        <p:cTn id="72" dur="1" fill="hold">
                                          <p:stCondLst>
                                            <p:cond delay="0"/>
                                          </p:stCondLst>
                                        </p:cTn>
                                        <p:tgtEl>
                                          <p:spTgt spid="24"/>
                                        </p:tgtEl>
                                        <p:attrNameLst>
                                          <p:attrName>style.visibility</p:attrName>
                                        </p:attrNameLst>
                                      </p:cBhvr>
                                      <p:to>
                                        <p:strVal val="hidden"/>
                                      </p:to>
                                    </p:set>
                                  </p:childTnLst>
                                </p:cTn>
                              </p:par>
                              <p:par>
                                <p:cTn id="73" presetID="1" presetClass="entr" presetSubtype="0" fill="hold" nodeType="withEffect">
                                  <p:stCondLst>
                                    <p:cond delay="600"/>
                                  </p:stCondLst>
                                  <p:childTnLst>
                                    <p:set>
                                      <p:cBhvr>
                                        <p:cTn id="74" dur="1" fill="hold">
                                          <p:stCondLst>
                                            <p:cond delay="0"/>
                                          </p:stCondLst>
                                        </p:cTn>
                                        <p:tgtEl>
                                          <p:spTgt spid="26"/>
                                        </p:tgtEl>
                                        <p:attrNameLst>
                                          <p:attrName>style.visibility</p:attrName>
                                        </p:attrNameLst>
                                      </p:cBhvr>
                                      <p:to>
                                        <p:strVal val="visible"/>
                                      </p:to>
                                    </p:set>
                                  </p:childTnLst>
                                </p:cTn>
                              </p:par>
                            </p:childTnLst>
                          </p:cTn>
                        </p:par>
                        <p:par>
                          <p:cTn id="75" fill="hold">
                            <p:stCondLst>
                              <p:cond delay="1700"/>
                            </p:stCondLst>
                            <p:childTnLst>
                              <p:par>
                                <p:cTn id="76" presetID="1" presetClass="exit" presetSubtype="0" fill="hold" nodeType="afterEffect">
                                  <p:stCondLst>
                                    <p:cond delay="50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ntr" presetSubtype="0" fill="hold" nodeType="withEffect">
                                  <p:stCondLst>
                                    <p:cond delay="500"/>
                                  </p:stCondLst>
                                  <p:childTnLst>
                                    <p:set>
                                      <p:cBhvr>
                                        <p:cTn id="79" dur="1" fill="hold">
                                          <p:stCondLst>
                                            <p:cond delay="0"/>
                                          </p:stCondLst>
                                        </p:cTn>
                                        <p:tgtEl>
                                          <p:spTgt spid="28"/>
                                        </p:tgtEl>
                                        <p:attrNameLst>
                                          <p:attrName>style.visibility</p:attrName>
                                        </p:attrNameLst>
                                      </p:cBhvr>
                                      <p:to>
                                        <p:strVal val="visible"/>
                                      </p:to>
                                    </p:set>
                                  </p:childTnLst>
                                </p:cTn>
                              </p:par>
                            </p:childTnLst>
                          </p:cTn>
                        </p:par>
                        <p:par>
                          <p:cTn id="80" fill="hold">
                            <p:stCondLst>
                              <p:cond delay="2200"/>
                            </p:stCondLst>
                            <p:childTnLst>
                              <p:par>
                                <p:cTn id="81" presetID="1" presetClass="exit" presetSubtype="0" fill="hold" nodeType="afterEffect">
                                  <p:stCondLst>
                                    <p:cond delay="500"/>
                                  </p:stCondLst>
                                  <p:childTnLst>
                                    <p:set>
                                      <p:cBhvr>
                                        <p:cTn id="82" dur="1" fill="hold">
                                          <p:stCondLst>
                                            <p:cond delay="0"/>
                                          </p:stCondLst>
                                        </p:cTn>
                                        <p:tgtEl>
                                          <p:spTgt spid="28"/>
                                        </p:tgtEl>
                                        <p:attrNameLst>
                                          <p:attrName>style.visibility</p:attrName>
                                        </p:attrNameLst>
                                      </p:cBhvr>
                                      <p:to>
                                        <p:strVal val="hidden"/>
                                      </p:to>
                                    </p:set>
                                  </p:childTnLst>
                                </p:cTn>
                              </p:par>
                              <p:par>
                                <p:cTn id="83" presetID="1" presetClass="entr" presetSubtype="0" fill="hold" nodeType="withEffect">
                                  <p:stCondLst>
                                    <p:cond delay="500"/>
                                  </p:stCondLst>
                                  <p:childTnLst>
                                    <p:set>
                                      <p:cBhvr>
                                        <p:cTn id="84" dur="1" fill="hold">
                                          <p:stCondLst>
                                            <p:cond delay="0"/>
                                          </p:stCondLst>
                                        </p:cTn>
                                        <p:tgtEl>
                                          <p:spTgt spid="30"/>
                                        </p:tgtEl>
                                        <p:attrNameLst>
                                          <p:attrName>style.visibility</p:attrName>
                                        </p:attrNameLst>
                                      </p:cBhvr>
                                      <p:to>
                                        <p:strVal val="visible"/>
                                      </p:to>
                                    </p:set>
                                  </p:childTnLst>
                                </p:cTn>
                              </p:par>
                            </p:childTnLst>
                          </p:cTn>
                        </p:par>
                        <p:par>
                          <p:cTn id="85" fill="hold">
                            <p:stCondLst>
                              <p:cond delay="2700"/>
                            </p:stCondLst>
                            <p:childTnLst>
                              <p:par>
                                <p:cTn id="86" presetID="1" presetClass="exit" presetSubtype="0" fill="hold" nodeType="afterEffect">
                                  <p:stCondLst>
                                    <p:cond delay="400"/>
                                  </p:stCondLst>
                                  <p:childTnLst>
                                    <p:set>
                                      <p:cBhvr>
                                        <p:cTn id="87" dur="1" fill="hold">
                                          <p:stCondLst>
                                            <p:cond delay="0"/>
                                          </p:stCondLst>
                                        </p:cTn>
                                        <p:tgtEl>
                                          <p:spTgt spid="30"/>
                                        </p:tgtEl>
                                        <p:attrNameLst>
                                          <p:attrName>style.visibility</p:attrName>
                                        </p:attrNameLst>
                                      </p:cBhvr>
                                      <p:to>
                                        <p:strVal val="hidden"/>
                                      </p:to>
                                    </p:set>
                                  </p:childTnLst>
                                </p:cTn>
                              </p:par>
                              <p:par>
                                <p:cTn id="88" presetID="1" presetClass="entr" presetSubtype="0" fill="hold" nodeType="withEffect">
                                  <p:stCondLst>
                                    <p:cond delay="500"/>
                                  </p:stCondLst>
                                  <p:childTnLst>
                                    <p:set>
                                      <p:cBhvr>
                                        <p:cTn id="89" dur="1" fill="hold">
                                          <p:stCondLst>
                                            <p:cond delay="0"/>
                                          </p:stCondLst>
                                        </p:cTn>
                                        <p:tgtEl>
                                          <p:spTgt spid="224"/>
                                        </p:tgtEl>
                                        <p:attrNameLst>
                                          <p:attrName>style.visibility</p:attrName>
                                        </p:attrNameLst>
                                      </p:cBhvr>
                                      <p:to>
                                        <p:strVal val="visible"/>
                                      </p:to>
                                    </p:set>
                                  </p:childTnLst>
                                </p:cTn>
                              </p:par>
                            </p:childTnLst>
                          </p:cTn>
                        </p:par>
                        <p:par>
                          <p:cTn id="90" fill="hold">
                            <p:stCondLst>
                              <p:cond delay="3200"/>
                            </p:stCondLst>
                            <p:childTnLst>
                              <p:par>
                                <p:cTn id="91" presetID="1" presetClass="exit" presetSubtype="0" fill="hold" nodeType="afterEffect">
                                  <p:stCondLst>
                                    <p:cond delay="40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ntr" presetSubtype="0" fill="hold" nodeType="withEffect">
                                  <p:stCondLst>
                                    <p:cond delay="400"/>
                                  </p:stCondLst>
                                  <p:childTnLst>
                                    <p:set>
                                      <p:cBhvr>
                                        <p:cTn id="94" dur="1" fill="hold">
                                          <p:stCondLst>
                                            <p:cond delay="0"/>
                                          </p:stCondLst>
                                        </p:cTn>
                                        <p:tgtEl>
                                          <p:spTgt spid="256"/>
                                        </p:tgtEl>
                                        <p:attrNameLst>
                                          <p:attrName>style.visibility</p:attrName>
                                        </p:attrNameLst>
                                      </p:cBhvr>
                                      <p:to>
                                        <p:strVal val="visible"/>
                                      </p:to>
                                    </p:set>
                                  </p:childTnLst>
                                </p:cTn>
                              </p:par>
                            </p:childTnLst>
                          </p:cTn>
                        </p:par>
                        <p:par>
                          <p:cTn id="95" fill="hold">
                            <p:stCondLst>
                              <p:cond delay="3600"/>
                            </p:stCondLst>
                            <p:childTnLst>
                              <p:par>
                                <p:cTn id="96" presetID="1" presetClass="exit" presetSubtype="0" fill="hold" nodeType="afterEffect">
                                  <p:stCondLst>
                                    <p:cond delay="600"/>
                                  </p:stCondLst>
                                  <p:childTnLst>
                                    <p:set>
                                      <p:cBhvr>
                                        <p:cTn id="97" dur="1" fill="hold">
                                          <p:stCondLst>
                                            <p:cond delay="0"/>
                                          </p:stCondLst>
                                        </p:cTn>
                                        <p:tgtEl>
                                          <p:spTgt spid="256"/>
                                        </p:tgtEl>
                                        <p:attrNameLst>
                                          <p:attrName>style.visibility</p:attrName>
                                        </p:attrNameLst>
                                      </p:cBhvr>
                                      <p:to>
                                        <p:strVal val="hidden"/>
                                      </p:to>
                                    </p:set>
                                  </p:childTnLst>
                                </p:cTn>
                              </p:par>
                              <p:par>
                                <p:cTn id="98" presetID="1" presetClass="entr" presetSubtype="0" fill="hold" grpId="0" nodeType="withEffect">
                                  <p:stCondLst>
                                    <p:cond delay="600"/>
                                  </p:stCondLst>
                                  <p:childTnLst>
                                    <p:set>
                                      <p:cBhvr>
                                        <p:cTn id="99" dur="1" fill="hold">
                                          <p:stCondLst>
                                            <p:cond delay="0"/>
                                          </p:stCondLst>
                                        </p:cTn>
                                        <p:tgtEl>
                                          <p:spTgt spid="335"/>
                                        </p:tgtEl>
                                        <p:attrNameLst>
                                          <p:attrName>style.visibility</p:attrName>
                                        </p:attrNameLst>
                                      </p:cBhvr>
                                      <p:to>
                                        <p:strVal val="visible"/>
                                      </p:to>
                                    </p:set>
                                  </p:childTnLst>
                                </p:cTn>
                              </p:par>
                              <p:par>
                                <p:cTn id="100" presetID="1" presetClass="entr" presetSubtype="0" fill="hold" grpId="0" nodeType="withEffect">
                                  <p:stCondLst>
                                    <p:cond delay="600"/>
                                  </p:stCondLst>
                                  <p:childTnLst>
                                    <p:set>
                                      <p:cBhvr>
                                        <p:cTn id="101"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Face/Person Detection/Tracking</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14</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2428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Social Scene Delivery System</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15</a:t>
            </a:fld>
            <a:endParaRPr lang="en-US"/>
          </a:p>
        </p:txBody>
      </p:sp>
      <p:pic>
        <p:nvPicPr>
          <p:cNvPr id="23565" name="Picture 13"/>
          <p:cNvPicPr>
            <a:picLocks noChangeAspect="1" noChangeArrowheads="1"/>
          </p:cNvPicPr>
          <p:nvPr/>
        </p:nvPicPr>
        <p:blipFill>
          <a:blip r:embed="rId2" cstate="print"/>
          <a:srcRect/>
          <a:stretch>
            <a:fillRect/>
          </a:stretch>
        </p:blipFill>
        <p:spPr bwMode="auto">
          <a:xfrm>
            <a:off x="533400" y="1600200"/>
            <a:ext cx="3548062" cy="1428182"/>
          </a:xfrm>
          <a:prstGeom prst="rect">
            <a:avLst/>
          </a:prstGeom>
          <a:ln>
            <a:noFill/>
          </a:ln>
          <a:effectLst>
            <a:outerShdw blurRad="292100" dist="139700" dir="2700000" algn="tl" rotWithShape="0">
              <a:srgbClr val="333333">
                <a:alpha val="65000"/>
              </a:srgbClr>
            </a:outerShdw>
          </a:effectLst>
        </p:spPr>
      </p:pic>
      <p:pic>
        <p:nvPicPr>
          <p:cNvPr id="23566" name="Picture 14"/>
          <p:cNvPicPr>
            <a:picLocks noChangeAspect="1" noChangeArrowheads="1"/>
          </p:cNvPicPr>
          <p:nvPr/>
        </p:nvPicPr>
        <p:blipFill>
          <a:blip r:embed="rId3" cstate="print"/>
          <a:srcRect/>
          <a:stretch>
            <a:fillRect/>
          </a:stretch>
        </p:blipFill>
        <p:spPr bwMode="auto">
          <a:xfrm>
            <a:off x="304800" y="3429000"/>
            <a:ext cx="3958614" cy="2590800"/>
          </a:xfrm>
          <a:prstGeom prst="rect">
            <a:avLst/>
          </a:prstGeom>
          <a:ln>
            <a:noFill/>
          </a:ln>
          <a:effectLst>
            <a:outerShdw blurRad="292100" dist="139700" dir="2700000" algn="tl" rotWithShape="0">
              <a:srgbClr val="333333">
                <a:alpha val="65000"/>
              </a:srgbClr>
            </a:outerShdw>
          </a:effectLst>
        </p:spPr>
      </p:pic>
      <p:pic>
        <p:nvPicPr>
          <p:cNvPr id="23567" name="Picture 15"/>
          <p:cNvPicPr>
            <a:picLocks noChangeAspect="1" noChangeArrowheads="1"/>
          </p:cNvPicPr>
          <p:nvPr/>
        </p:nvPicPr>
        <p:blipFill>
          <a:blip r:embed="rId4" cstate="print"/>
          <a:srcRect/>
          <a:stretch>
            <a:fillRect/>
          </a:stretch>
        </p:blipFill>
        <p:spPr bwMode="auto">
          <a:xfrm>
            <a:off x="4495800" y="2057399"/>
            <a:ext cx="4358574" cy="3216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760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65"/>
                                        </p:tgtEl>
                                        <p:attrNameLst>
                                          <p:attrName>style.visibility</p:attrName>
                                        </p:attrNameLst>
                                      </p:cBhvr>
                                      <p:to>
                                        <p:strVal val="visible"/>
                                      </p:to>
                                    </p:set>
                                    <p:animEffect transition="in" filter="blinds(horizontal)">
                                      <p:cBhvr>
                                        <p:cTn id="7" dur="500"/>
                                        <p:tgtEl>
                                          <p:spTgt spid="235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66"/>
                                        </p:tgtEl>
                                        <p:attrNameLst>
                                          <p:attrName>style.visibility</p:attrName>
                                        </p:attrNameLst>
                                      </p:cBhvr>
                                      <p:to>
                                        <p:strVal val="visible"/>
                                      </p:to>
                                    </p:set>
                                    <p:animEffect transition="in" filter="blinds(horizontal)">
                                      <p:cBhvr>
                                        <p:cTn id="12" dur="500"/>
                                        <p:tgtEl>
                                          <p:spTgt spid="235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67"/>
                                        </p:tgtEl>
                                        <p:attrNameLst>
                                          <p:attrName>style.visibility</p:attrName>
                                        </p:attrNameLst>
                                      </p:cBhvr>
                                      <p:to>
                                        <p:strVal val="visible"/>
                                      </p:to>
                                    </p:set>
                                    <p:animEffect transition="in" filter="blinds(horizontal)">
                                      <p:cBhvr>
                                        <p:cTn id="17" dur="500"/>
                                        <p:tgtEl>
                                          <p:spTgt spid="23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95PercentConfidenceIntervals.jpg"/>
          <p:cNvPicPr/>
          <p:nvPr/>
        </p:nvPicPr>
        <p:blipFill>
          <a:blip r:embed="rId2" cstate="print"/>
          <a:stretch>
            <a:fillRect/>
          </a:stretch>
        </p:blipFill>
        <p:spPr>
          <a:xfrm>
            <a:off x="331438" y="3657600"/>
            <a:ext cx="3154680" cy="2286000"/>
          </a:xfrm>
          <a:prstGeom prst="rect">
            <a:avLst/>
          </a:prstGeom>
          <a:ln>
            <a:noFill/>
          </a:ln>
          <a:effectLst>
            <a:outerShdw blurRad="292100" dist="139700" dir="2700000" algn="tl" rotWithShape="0">
              <a:srgbClr val="333333">
                <a:alpha val="65000"/>
              </a:srgbClr>
            </a:outerShdw>
          </a:effectLst>
        </p:spPr>
      </p:pic>
      <p:sp>
        <p:nvSpPr>
          <p:cNvPr id="28" name="Rectangle 27"/>
          <p:cNvSpPr/>
          <p:nvPr/>
        </p:nvSpPr>
        <p:spPr>
          <a:xfrm>
            <a:off x="376786" y="3648074"/>
            <a:ext cx="3063983" cy="2286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Social Scene Information Delivery</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16</a:t>
            </a:fld>
            <a:endParaRPr lang="en-US"/>
          </a:p>
        </p:txBody>
      </p:sp>
      <p:pic>
        <p:nvPicPr>
          <p:cNvPr id="6" name="Picture 5" descr="Fig2-95PercentConfidenceIntervals.jpg"/>
          <p:cNvPicPr/>
          <p:nvPr/>
        </p:nvPicPr>
        <p:blipFill>
          <a:blip r:embed="rId3" cstate="print"/>
          <a:stretch>
            <a:fillRect/>
          </a:stretch>
        </p:blipFill>
        <p:spPr>
          <a:xfrm>
            <a:off x="1203217" y="3648075"/>
            <a:ext cx="2971800" cy="2285999"/>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4" cstate="print"/>
          <a:srcRect/>
          <a:stretch>
            <a:fillRect/>
          </a:stretch>
        </p:blipFill>
        <p:spPr bwMode="auto">
          <a:xfrm>
            <a:off x="4872477" y="3648075"/>
            <a:ext cx="2886075" cy="2295525"/>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232394" y="1219200"/>
            <a:ext cx="8644575" cy="2209800"/>
            <a:chOff x="304800" y="4343400"/>
            <a:chExt cx="8644575" cy="2209800"/>
          </a:xfrm>
        </p:grpSpPr>
        <p:pic>
          <p:nvPicPr>
            <p:cNvPr id="9" name="Picture 14"/>
            <p:cNvPicPr>
              <a:picLocks noChangeAspect="1" noChangeArrowheads="1"/>
            </p:cNvPicPr>
            <p:nvPr/>
          </p:nvPicPr>
          <p:blipFill>
            <a:blip r:embed="rId5" cstate="print"/>
            <a:srcRect/>
            <a:stretch>
              <a:fillRect/>
            </a:stretch>
          </p:blipFill>
          <p:spPr bwMode="auto">
            <a:xfrm>
              <a:off x="6387921" y="4495800"/>
              <a:ext cx="2561454" cy="1676399"/>
            </a:xfrm>
            <a:prstGeom prst="rect">
              <a:avLst/>
            </a:prstGeom>
            <a:noFill/>
            <a:ln>
              <a:noFill/>
            </a:ln>
          </p:spPr>
        </p:pic>
        <p:sp>
          <p:nvSpPr>
            <p:cNvPr id="10" name="Right Arrow 9"/>
            <p:cNvSpPr/>
            <p:nvPr/>
          </p:nvSpPr>
          <p:spPr>
            <a:xfrm>
              <a:off x="3505200" y="5105400"/>
              <a:ext cx="2971800" cy="685800"/>
            </a:xfrm>
            <a:prstGeom prst="rightArrow">
              <a:avLst>
                <a:gd name="adj1" fmla="val 50000"/>
                <a:gd name="adj2" fmla="val 60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ounded Rectangle 10"/>
            <p:cNvSpPr/>
            <p:nvPr/>
          </p:nvSpPr>
          <p:spPr>
            <a:xfrm>
              <a:off x="2514600" y="4572000"/>
              <a:ext cx="1371600" cy="1752600"/>
            </a:xfrm>
            <a:prstGeom prst="roundRect">
              <a:avLst/>
            </a:prstGeom>
            <a:ln w="12700">
              <a:prstDash val="dash"/>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Rounded Rectangle 11"/>
            <p:cNvSpPr/>
            <p:nvPr/>
          </p:nvSpPr>
          <p:spPr>
            <a:xfrm>
              <a:off x="304800" y="4572000"/>
              <a:ext cx="1295400" cy="1752600"/>
            </a:xfrm>
            <a:prstGeom prst="roundRect">
              <a:avLst/>
            </a:prstGeom>
            <a:ln w="15875">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Right Arrow 12"/>
            <p:cNvSpPr/>
            <p:nvPr/>
          </p:nvSpPr>
          <p:spPr>
            <a:xfrm>
              <a:off x="914400" y="4800600"/>
              <a:ext cx="1600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New Roman" pitchFamily="18" charset="0"/>
                  <a:cs typeface="Times New Roman" pitchFamily="18" charset="0"/>
                </a:rPr>
                <a:t>Number</a:t>
              </a:r>
              <a:endParaRPr lang="en-US" sz="1400" dirty="0">
                <a:latin typeface="Times New Roman" pitchFamily="18" charset="0"/>
                <a:cs typeface="Times New Roman" pitchFamily="18" charset="0"/>
              </a:endParaRPr>
            </a:p>
          </p:txBody>
        </p:sp>
        <p:sp>
          <p:nvSpPr>
            <p:cNvPr id="14" name="Right Arrow 13"/>
            <p:cNvSpPr/>
            <p:nvPr/>
          </p:nvSpPr>
          <p:spPr>
            <a:xfrm>
              <a:off x="914400" y="5257800"/>
              <a:ext cx="1600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New Roman" pitchFamily="18" charset="0"/>
                  <a:cs typeface="Times New Roman" pitchFamily="18" charset="0"/>
                </a:rPr>
                <a:t>Distance</a:t>
              </a:r>
              <a:endParaRPr lang="en-US" sz="1400" dirty="0">
                <a:latin typeface="Times New Roman" pitchFamily="18" charset="0"/>
                <a:cs typeface="Times New Roman" pitchFamily="18" charset="0"/>
              </a:endParaRPr>
            </a:p>
          </p:txBody>
        </p:sp>
        <p:sp>
          <p:nvSpPr>
            <p:cNvPr id="15" name="Right Arrow 14"/>
            <p:cNvSpPr/>
            <p:nvPr/>
          </p:nvSpPr>
          <p:spPr>
            <a:xfrm>
              <a:off x="914400" y="5715000"/>
              <a:ext cx="1600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New Roman" pitchFamily="18" charset="0"/>
                  <a:cs typeface="Times New Roman" pitchFamily="18" charset="0"/>
                </a:rPr>
                <a:t>Direction</a:t>
              </a:r>
              <a:endParaRPr lang="en-US" sz="1400" dirty="0">
                <a:latin typeface="Times New Roman" pitchFamily="18" charset="0"/>
                <a:cs typeface="Times New Roman" pitchFamily="18" charset="0"/>
              </a:endParaRPr>
            </a:p>
          </p:txBody>
        </p:sp>
        <p:sp>
          <p:nvSpPr>
            <p:cNvPr id="16" name="TextBox 15"/>
            <p:cNvSpPr txBox="1"/>
            <p:nvPr/>
          </p:nvSpPr>
          <p:spPr>
            <a:xfrm>
              <a:off x="381000" y="4572000"/>
              <a:ext cx="1047018" cy="1754326"/>
            </a:xfrm>
            <a:prstGeom prst="rect">
              <a:avLst/>
            </a:prstGeom>
            <a:noFill/>
          </p:spPr>
          <p:txBody>
            <a:bodyPr wrap="square" rtlCol="0">
              <a:spAutoFit/>
            </a:bodyPr>
            <a:lstStyle/>
            <a:p>
              <a:pPr algn="ctr"/>
              <a:r>
                <a:rPr lang="en-US" sz="1400" dirty="0" smtClean="0">
                  <a:latin typeface="Times New Roman" pitchFamily="18" charset="0"/>
                  <a:cs typeface="Times New Roman" pitchFamily="18" charset="0"/>
                </a:rPr>
                <a:t>Interaction</a:t>
              </a:r>
            </a:p>
            <a:p>
              <a:pPr algn="ctr"/>
              <a:endParaRPr lang="en-US" sz="1400" dirty="0"/>
            </a:p>
            <a:p>
              <a:pPr algn="ctr"/>
              <a:endParaRPr lang="en-US" sz="1400" dirty="0" smtClean="0"/>
            </a:p>
            <a:p>
              <a:pPr algn="ctr"/>
              <a:endParaRPr lang="en-US" sz="1400" dirty="0"/>
            </a:p>
            <a:p>
              <a:pPr algn="ctr"/>
              <a:endParaRPr lang="en-US" sz="1200" dirty="0" smtClean="0"/>
            </a:p>
            <a:p>
              <a:pPr algn="ctr"/>
              <a:endParaRPr lang="en-US" sz="1200" dirty="0"/>
            </a:p>
            <a:p>
              <a:pPr algn="ctr"/>
              <a:endParaRPr lang="en-US" sz="1400" dirty="0" smtClean="0"/>
            </a:p>
            <a:p>
              <a:pPr algn="ctr"/>
              <a:r>
                <a:rPr lang="en-US" sz="1400" dirty="0" smtClean="0">
                  <a:latin typeface="Times New Roman" pitchFamily="18" charset="0"/>
                  <a:cs typeface="Times New Roman" pitchFamily="18" charset="0"/>
                </a:rPr>
                <a:t>Partner</a:t>
              </a:r>
              <a:endParaRPr lang="en-US" sz="1400" dirty="0">
                <a:latin typeface="Times New Roman" pitchFamily="18" charset="0"/>
                <a:cs typeface="Times New Roman" pitchFamily="18" charset="0"/>
              </a:endParaRPr>
            </a:p>
          </p:txBody>
        </p:sp>
        <p:sp>
          <p:nvSpPr>
            <p:cNvPr id="17" name="TextBox 16"/>
            <p:cNvSpPr txBox="1"/>
            <p:nvPr/>
          </p:nvSpPr>
          <p:spPr>
            <a:xfrm>
              <a:off x="2667000" y="5029200"/>
              <a:ext cx="1127232" cy="738664"/>
            </a:xfrm>
            <a:prstGeom prst="rect">
              <a:avLst/>
            </a:prstGeom>
            <a:noFill/>
          </p:spPr>
          <p:txBody>
            <a:bodyPr wrap="none" rtlCol="0">
              <a:spAutoFit/>
            </a:bodyPr>
            <a:lstStyle/>
            <a:p>
              <a:pPr algn="ctr"/>
              <a:r>
                <a:rPr lang="en-US" sz="1400" dirty="0" smtClean="0">
                  <a:latin typeface="Times New Roman" pitchFamily="18" charset="0"/>
                  <a:cs typeface="Times New Roman" pitchFamily="18" charset="0"/>
                </a:rPr>
                <a:t>Haptic </a:t>
              </a:r>
            </a:p>
            <a:p>
              <a:pPr algn="ctr"/>
              <a:r>
                <a:rPr lang="en-US" sz="1400" dirty="0" smtClean="0">
                  <a:latin typeface="Times New Roman" pitchFamily="18" charset="0"/>
                  <a:cs typeface="Times New Roman" pitchFamily="18" charset="0"/>
                </a:rPr>
                <a:t>Annunciator </a:t>
              </a:r>
            </a:p>
            <a:p>
              <a:pPr algn="ctr"/>
              <a:r>
                <a:rPr lang="en-US" sz="1400" dirty="0" smtClean="0">
                  <a:latin typeface="Times New Roman" pitchFamily="18" charset="0"/>
                  <a:cs typeface="Times New Roman" pitchFamily="18" charset="0"/>
                </a:rPr>
                <a:t>System</a:t>
              </a:r>
              <a:endParaRPr lang="en-US" sz="1400" dirty="0">
                <a:latin typeface="Times New Roman" pitchFamily="18" charset="0"/>
                <a:cs typeface="Times New Roman" pitchFamily="18" charset="0"/>
              </a:endParaRPr>
            </a:p>
          </p:txBody>
        </p:sp>
        <p:sp>
          <p:nvSpPr>
            <p:cNvPr id="18" name="Cloud 17"/>
            <p:cNvSpPr/>
            <p:nvPr/>
          </p:nvSpPr>
          <p:spPr>
            <a:xfrm>
              <a:off x="4572000" y="4343400"/>
              <a:ext cx="1295400" cy="609600"/>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latin typeface="Times New Roman" pitchFamily="18" charset="0"/>
                  <a:cs typeface="Times New Roman" pitchFamily="18" charset="0"/>
                </a:rPr>
                <a:t>Easy Learn</a:t>
              </a:r>
              <a:endParaRPr lang="en-US" sz="1400" dirty="0">
                <a:latin typeface="Times New Roman" pitchFamily="18" charset="0"/>
                <a:cs typeface="Times New Roman" pitchFamily="18" charset="0"/>
              </a:endParaRPr>
            </a:p>
          </p:txBody>
        </p:sp>
        <p:sp>
          <p:nvSpPr>
            <p:cNvPr id="19" name="Cloud 18"/>
            <p:cNvSpPr/>
            <p:nvPr/>
          </p:nvSpPr>
          <p:spPr>
            <a:xfrm>
              <a:off x="4572000" y="4876800"/>
              <a:ext cx="1371600" cy="609600"/>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latin typeface="Times New Roman" pitchFamily="18" charset="0"/>
                  <a:cs typeface="Times New Roman" pitchFamily="18" charset="0"/>
                </a:rPr>
                <a:t>Easy Recall</a:t>
              </a:r>
              <a:endParaRPr lang="en-US" sz="1400" dirty="0">
                <a:latin typeface="Times New Roman" pitchFamily="18" charset="0"/>
                <a:cs typeface="Times New Roman" pitchFamily="18" charset="0"/>
              </a:endParaRPr>
            </a:p>
          </p:txBody>
        </p:sp>
        <p:sp>
          <p:nvSpPr>
            <p:cNvPr id="20" name="Cloud 19"/>
            <p:cNvSpPr/>
            <p:nvPr/>
          </p:nvSpPr>
          <p:spPr>
            <a:xfrm>
              <a:off x="4572000" y="5410200"/>
              <a:ext cx="1371600" cy="609600"/>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Times New Roman" pitchFamily="18" charset="0"/>
                  <a:cs typeface="Times New Roman" pitchFamily="18" charset="0"/>
                </a:rPr>
                <a:t>Intuitive</a:t>
              </a:r>
              <a:endParaRPr lang="en-US" sz="1400" dirty="0">
                <a:latin typeface="Times New Roman" pitchFamily="18" charset="0"/>
                <a:cs typeface="Times New Roman" pitchFamily="18" charset="0"/>
              </a:endParaRPr>
            </a:p>
          </p:txBody>
        </p:sp>
        <p:sp>
          <p:nvSpPr>
            <p:cNvPr id="21" name="Cloud 20"/>
            <p:cNvSpPr/>
            <p:nvPr/>
          </p:nvSpPr>
          <p:spPr>
            <a:xfrm>
              <a:off x="4572000" y="5943600"/>
              <a:ext cx="1371600" cy="6096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Times New Roman" pitchFamily="18" charset="0"/>
                  <a:cs typeface="Times New Roman" pitchFamily="18" charset="0"/>
                </a:rPr>
                <a:t>Hard to Overlook</a:t>
              </a:r>
              <a:endParaRPr lang="en-US" sz="1400" dirty="0">
                <a:latin typeface="Times New Roman" pitchFamily="18" charset="0"/>
                <a:cs typeface="Times New Roman" pitchFamily="18" charset="0"/>
              </a:endParaRPr>
            </a:p>
          </p:txBody>
        </p:sp>
        <p:sp>
          <p:nvSpPr>
            <p:cNvPr id="22" name="TextBox 21"/>
            <p:cNvSpPr txBox="1"/>
            <p:nvPr/>
          </p:nvSpPr>
          <p:spPr>
            <a:xfrm rot="16200000">
              <a:off x="3240160" y="5272975"/>
              <a:ext cx="2014526" cy="307777"/>
            </a:xfrm>
            <a:prstGeom prst="rect">
              <a:avLst/>
            </a:prstGeom>
            <a:solidFill>
              <a:schemeClr val="tx1">
                <a:alpha val="20000"/>
              </a:schemeClr>
            </a:solidFill>
          </p:spPr>
          <p:txBody>
            <a:bodyPr wrap="none" rtlCol="0">
              <a:spAutoFit/>
            </a:bodyPr>
            <a:lstStyle/>
            <a:p>
              <a:r>
                <a:rPr lang="en-US" sz="1400" dirty="0" smtClean="0">
                  <a:solidFill>
                    <a:schemeClr val="accent6">
                      <a:lumMod val="50000"/>
                    </a:schemeClr>
                  </a:solidFill>
                  <a:latin typeface="Times New Roman" pitchFamily="18" charset="0"/>
                  <a:cs typeface="Times New Roman" pitchFamily="18" charset="0"/>
                </a:rPr>
                <a:t>Somatosensory Encoding</a:t>
              </a:r>
              <a:endParaRPr lang="en-US" sz="1400" dirty="0">
                <a:solidFill>
                  <a:schemeClr val="accent6">
                    <a:lumMod val="50000"/>
                  </a:schemeClr>
                </a:solidFill>
                <a:latin typeface="Times New Roman" pitchFamily="18" charset="0"/>
                <a:cs typeface="Times New Roman" pitchFamily="18" charset="0"/>
              </a:endParaRPr>
            </a:p>
          </p:txBody>
        </p:sp>
        <p:cxnSp>
          <p:nvCxnSpPr>
            <p:cNvPr id="23" name="Straight Arrow Connector 22"/>
            <p:cNvCxnSpPr/>
            <p:nvPr/>
          </p:nvCxnSpPr>
          <p:spPr>
            <a:xfrm>
              <a:off x="4401312" y="4648200"/>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01312" y="5181600"/>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398264" y="5704268"/>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398264" y="6248400"/>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1203217" y="3657600"/>
            <a:ext cx="3063983" cy="2286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6" name="Picture 2" descr="Figure1"/>
          <p:cNvPicPr>
            <a:picLocks noChangeAspect="1" noChangeArrowheads="1"/>
          </p:cNvPicPr>
          <p:nvPr/>
        </p:nvPicPr>
        <p:blipFill>
          <a:blip r:embed="rId6" cstate="print"/>
          <a:srcRect/>
          <a:stretch>
            <a:fillRect/>
          </a:stretch>
        </p:blipFill>
        <p:spPr bwMode="auto">
          <a:xfrm>
            <a:off x="2327894" y="3728682"/>
            <a:ext cx="2209800" cy="214383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41986"/>
                                        </p:tgtEl>
                                        <p:attrNameLst>
                                          <p:attrName>style.visibility</p:attrName>
                                        </p:attrNameLst>
                                      </p:cBhvr>
                                      <p:to>
                                        <p:strVal val="visible"/>
                                      </p:to>
                                    </p:set>
                                    <p:animEffect transition="in" filter="fade">
                                      <p:cBhvr>
                                        <p:cTn id="28" dur="500"/>
                                        <p:tgtEl>
                                          <p:spTgt spid="41986"/>
                                        </p:tgtEl>
                                      </p:cBhvr>
                                    </p:animEffect>
                                  </p:childTnLst>
                                </p:cTn>
                              </p:par>
                              <p:par>
                                <p:cTn id="29" presetID="10" presetClass="entr" presetSubtype="0" fill="hold" nodeType="withEffect">
                                  <p:stCondLst>
                                    <p:cond delay="0"/>
                                  </p:stCondLst>
                                  <p:childTnLst>
                                    <p:set>
                                      <p:cBhvr>
                                        <p:cTn id="30" dur="1" fill="hold">
                                          <p:stCondLst>
                                            <p:cond delay="0"/>
                                          </p:stCondLst>
                                        </p:cTn>
                                        <p:tgtEl>
                                          <p:spTgt spid="41987"/>
                                        </p:tgtEl>
                                        <p:attrNameLst>
                                          <p:attrName>style.visibility</p:attrName>
                                        </p:attrNameLst>
                                      </p:cBhvr>
                                      <p:to>
                                        <p:strVal val="visible"/>
                                      </p:to>
                                    </p:set>
                                    <p:animEffect transition="in" filter="fade">
                                      <p:cBhvr>
                                        <p:cTn id="31"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Person Specific Feature Selection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48129" name="Picture 1"/>
          <p:cNvPicPr>
            <a:picLocks noChangeAspect="1" noChangeArrowheads="1"/>
          </p:cNvPicPr>
          <p:nvPr/>
        </p:nvPicPr>
        <p:blipFill>
          <a:blip r:embed="rId2" cstate="print"/>
          <a:srcRect/>
          <a:stretch>
            <a:fillRect/>
          </a:stretch>
        </p:blipFill>
        <p:spPr bwMode="auto">
          <a:xfrm>
            <a:off x="228600" y="1295400"/>
            <a:ext cx="4821504" cy="4572000"/>
          </a:xfrm>
          <a:prstGeom prst="rect">
            <a:avLst/>
          </a:prstGeom>
          <a:ln>
            <a:noFill/>
          </a:ln>
          <a:effectLst>
            <a:outerShdw blurRad="292100" dist="139700" dir="2700000" algn="tl" rotWithShape="0">
              <a:srgbClr val="333333">
                <a:alpha val="65000"/>
              </a:srgbClr>
            </a:outerShdw>
          </a:effectLst>
        </p:spPr>
      </p:pic>
      <p:pic>
        <p:nvPicPr>
          <p:cNvPr id="48130" name="Picture 2"/>
          <p:cNvPicPr>
            <a:picLocks noChangeAspect="1" noChangeArrowheads="1"/>
          </p:cNvPicPr>
          <p:nvPr/>
        </p:nvPicPr>
        <p:blipFill>
          <a:blip r:embed="rId3" cstate="print"/>
          <a:srcRect/>
          <a:stretch>
            <a:fillRect/>
          </a:stretch>
        </p:blipFill>
        <p:spPr bwMode="auto">
          <a:xfrm>
            <a:off x="5181600" y="1569892"/>
            <a:ext cx="3810000" cy="76690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05400" y="1193800"/>
            <a:ext cx="1578317" cy="369332"/>
          </a:xfrm>
          <a:prstGeom prst="rect">
            <a:avLst/>
          </a:prstGeom>
          <a:noFill/>
        </p:spPr>
        <p:txBody>
          <a:bodyPr wrap="none" rtlCol="0">
            <a:spAutoFit/>
          </a:bodyPr>
          <a:lstStyle/>
          <a:p>
            <a:r>
              <a:rPr lang="en-US" b="1" dirty="0" smtClean="0">
                <a:latin typeface="Times" pitchFamily="18" charset="0"/>
                <a:cs typeface="Times" pitchFamily="18" charset="0"/>
              </a:rPr>
              <a:t>Chromosome:</a:t>
            </a:r>
            <a:endParaRPr lang="en-US" b="1" dirty="0">
              <a:latin typeface="Times" pitchFamily="18" charset="0"/>
              <a:cs typeface="Times" pitchFamily="18" charset="0"/>
            </a:endParaRPr>
          </a:p>
        </p:txBody>
      </p:sp>
      <p:pic>
        <p:nvPicPr>
          <p:cNvPr id="48132" name="Picture 4"/>
          <p:cNvPicPr>
            <a:picLocks noChangeAspect="1" noChangeArrowheads="1"/>
          </p:cNvPicPr>
          <p:nvPr/>
        </p:nvPicPr>
        <p:blipFill>
          <a:blip r:embed="rId4" cstate="print"/>
          <a:srcRect/>
          <a:stretch>
            <a:fillRect/>
          </a:stretch>
        </p:blipFill>
        <p:spPr bwMode="auto">
          <a:xfrm>
            <a:off x="1981200" y="2819400"/>
            <a:ext cx="5953125" cy="2609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Effect transition="in" filter="dissolve">
                                      <p:cBhvr>
                                        <p:cTn id="7" dur="500"/>
                                        <p:tgtEl>
                                          <p:spTgt spid="481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48130"/>
                                        </p:tgtEl>
                                        <p:attrNameLst>
                                          <p:attrName>style.visibility</p:attrName>
                                        </p:attrNameLst>
                                      </p:cBhvr>
                                      <p:to>
                                        <p:strVal val="visible"/>
                                      </p:to>
                                    </p:set>
                                    <p:animEffect transition="in" filter="dissolve">
                                      <p:cBhvr>
                                        <p:cTn id="15" dur="500"/>
                                        <p:tgtEl>
                                          <p:spTgt spid="481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48129"/>
                                        </p:tgtEl>
                                      </p:cBhvr>
                                    </p:animEffect>
                                    <p:set>
                                      <p:cBhvr>
                                        <p:cTn id="20" dur="1" fill="hold">
                                          <p:stCondLst>
                                            <p:cond delay="499"/>
                                          </p:stCondLst>
                                        </p:cTn>
                                        <p:tgtEl>
                                          <p:spTgt spid="48129"/>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132"/>
                                        </p:tgtEl>
                                        <p:attrNameLst>
                                          <p:attrName>style.visibility</p:attrName>
                                        </p:attrNameLst>
                                      </p:cBhvr>
                                      <p:to>
                                        <p:strVal val="visible"/>
                                      </p:to>
                                    </p:set>
                                    <p:animEffect transition="in" filter="dissolve">
                                      <p:cBhvr>
                                        <p:cTn id="24" dur="500"/>
                                        <p:tgtEl>
                                          <p:spTgt spid="48132"/>
                                        </p:tgtEl>
                                      </p:cBhvr>
                                    </p:animEffect>
                                  </p:childTnLst>
                                </p:cTn>
                              </p:par>
                              <p:par>
                                <p:cTn id="25" presetID="35" presetClass="path" presetSubtype="0" accel="50000" decel="50000" fill="hold" grpId="1" nodeType="withEffect">
                                  <p:stCondLst>
                                    <p:cond delay="0"/>
                                  </p:stCondLst>
                                  <p:childTnLst>
                                    <p:animMotion origin="layout" path="M 0 0  L -0.25 0  E" pathEditMode="relative" ptsTypes="">
                                      <p:cBhvr>
                                        <p:cTn id="26" dur="2000" fill="hold"/>
                                        <p:tgtEl>
                                          <p:spTgt spid="7"/>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48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Person-Specific Feature Selection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pic>
        <p:nvPicPr>
          <p:cNvPr id="5" name="Picture 2470" descr="Fitness"/>
          <p:cNvPicPr>
            <a:picLocks noChangeAspect="1" noChangeArrowheads="1"/>
          </p:cNvPicPr>
          <p:nvPr/>
        </p:nvPicPr>
        <p:blipFill>
          <a:blip r:embed="rId2" cstate="print"/>
          <a:srcRect/>
          <a:stretch>
            <a:fillRect/>
          </a:stretch>
        </p:blipFill>
        <p:spPr bwMode="auto">
          <a:xfrm>
            <a:off x="838200" y="1524000"/>
            <a:ext cx="2362200" cy="461224"/>
          </a:xfrm>
          <a:prstGeom prst="rect">
            <a:avLst/>
          </a:prstGeom>
          <a:noFill/>
          <a:ln w="12700">
            <a:solidFill>
              <a:schemeClr val="tx1"/>
            </a:solidFill>
            <a:miter lim="800000"/>
            <a:headEnd/>
            <a:tailEnd/>
          </a:ln>
        </p:spPr>
      </p:pic>
      <p:pic>
        <p:nvPicPr>
          <p:cNvPr id="6" name="Picture 2474" descr="Dist"/>
          <p:cNvPicPr>
            <a:picLocks noChangeAspect="1" noChangeArrowheads="1"/>
          </p:cNvPicPr>
          <p:nvPr/>
        </p:nvPicPr>
        <p:blipFill>
          <a:blip r:embed="rId3" cstate="print"/>
          <a:srcRect l="2060" r="3999"/>
          <a:stretch>
            <a:fillRect/>
          </a:stretch>
        </p:blipFill>
        <p:spPr bwMode="auto">
          <a:xfrm>
            <a:off x="381000" y="2590800"/>
            <a:ext cx="3048000" cy="614639"/>
          </a:xfrm>
          <a:prstGeom prst="rect">
            <a:avLst/>
          </a:prstGeom>
          <a:noFill/>
          <a:ln w="12700">
            <a:solidFill>
              <a:schemeClr val="tx1"/>
            </a:solidFill>
            <a:miter lim="800000"/>
            <a:headEnd/>
            <a:tailEnd/>
          </a:ln>
        </p:spPr>
      </p:pic>
      <p:pic>
        <p:nvPicPr>
          <p:cNvPr id="92" name="Picture 2738" descr="Corr"/>
          <p:cNvPicPr>
            <a:picLocks noChangeAspect="1" noChangeArrowheads="1"/>
          </p:cNvPicPr>
          <p:nvPr/>
        </p:nvPicPr>
        <p:blipFill>
          <a:blip r:embed="rId4" cstate="print"/>
          <a:srcRect/>
          <a:stretch>
            <a:fillRect/>
          </a:stretch>
        </p:blipFill>
        <p:spPr bwMode="auto">
          <a:xfrm>
            <a:off x="4953000" y="3733800"/>
            <a:ext cx="3124200" cy="2407188"/>
          </a:xfrm>
          <a:prstGeom prst="rect">
            <a:avLst/>
          </a:prstGeom>
          <a:ln>
            <a:noFill/>
          </a:ln>
          <a:effectLst>
            <a:outerShdw blurRad="292100" dist="139700" dir="2700000" algn="tl" rotWithShape="0">
              <a:srgbClr val="333333">
                <a:alpha val="65000"/>
              </a:srgbClr>
            </a:outerShdw>
          </a:effectLst>
        </p:spPr>
      </p:pic>
      <p:pic>
        <p:nvPicPr>
          <p:cNvPr id="93" name="Picture 2471" descr="A"/>
          <p:cNvPicPr>
            <a:picLocks noChangeAspect="1" noChangeArrowheads="1"/>
          </p:cNvPicPr>
          <p:nvPr/>
        </p:nvPicPr>
        <p:blipFill>
          <a:blip r:embed="rId5" cstate="print"/>
          <a:srcRect l="5739" r="4305" b="8096"/>
          <a:stretch>
            <a:fillRect/>
          </a:stretch>
        </p:blipFill>
        <p:spPr bwMode="auto">
          <a:xfrm>
            <a:off x="5943600" y="2418484"/>
            <a:ext cx="2895600" cy="1201016"/>
          </a:xfrm>
          <a:prstGeom prst="rect">
            <a:avLst/>
          </a:prstGeom>
          <a:noFill/>
          <a:ln w="12700">
            <a:solidFill>
              <a:schemeClr val="tx1"/>
            </a:solidFill>
            <a:miter lim="800000"/>
            <a:headEnd/>
            <a:tailEnd/>
          </a:ln>
        </p:spPr>
      </p:pic>
      <p:pic>
        <p:nvPicPr>
          <p:cNvPr id="94" name="Picture 2472" descr="B"/>
          <p:cNvPicPr>
            <a:picLocks noChangeAspect="1" noChangeArrowheads="1"/>
          </p:cNvPicPr>
          <p:nvPr/>
        </p:nvPicPr>
        <p:blipFill>
          <a:blip r:embed="rId6" cstate="print"/>
          <a:srcRect l="6470" b="7111"/>
          <a:stretch>
            <a:fillRect/>
          </a:stretch>
        </p:blipFill>
        <p:spPr bwMode="auto">
          <a:xfrm>
            <a:off x="4495800" y="2514600"/>
            <a:ext cx="1295400" cy="654447"/>
          </a:xfrm>
          <a:prstGeom prst="rect">
            <a:avLst/>
          </a:prstGeom>
          <a:noFill/>
          <a:ln w="12700">
            <a:solidFill>
              <a:schemeClr val="tx1"/>
            </a:solidFill>
            <a:miter lim="800000"/>
            <a:headEnd/>
            <a:tailEnd/>
          </a:ln>
        </p:spPr>
      </p:pic>
      <p:pic>
        <p:nvPicPr>
          <p:cNvPr id="95" name="Picture 2473" descr="C"/>
          <p:cNvPicPr>
            <a:picLocks noChangeAspect="1" noChangeArrowheads="1"/>
          </p:cNvPicPr>
          <p:nvPr/>
        </p:nvPicPr>
        <p:blipFill>
          <a:blip r:embed="rId7" cstate="print"/>
          <a:srcRect l="2303"/>
          <a:stretch>
            <a:fillRect/>
          </a:stretch>
        </p:blipFill>
        <p:spPr bwMode="auto">
          <a:xfrm>
            <a:off x="4495800" y="1828800"/>
            <a:ext cx="3657600" cy="477078"/>
          </a:xfrm>
          <a:prstGeom prst="rect">
            <a:avLst/>
          </a:prstGeom>
          <a:noFill/>
          <a:ln w="12700">
            <a:solidFill>
              <a:schemeClr val="tx1"/>
            </a:solidFill>
            <a:miter lim="800000"/>
            <a:headEnd/>
            <a:tailEnd/>
          </a:ln>
        </p:spPr>
      </p:pic>
      <p:sp>
        <p:nvSpPr>
          <p:cNvPr id="96" name="TextBox 95"/>
          <p:cNvSpPr txBox="1"/>
          <p:nvPr/>
        </p:nvSpPr>
        <p:spPr>
          <a:xfrm>
            <a:off x="304800" y="1143000"/>
            <a:ext cx="1896673" cy="369332"/>
          </a:xfrm>
          <a:prstGeom prst="rect">
            <a:avLst/>
          </a:prstGeom>
          <a:noFill/>
        </p:spPr>
        <p:txBody>
          <a:bodyPr wrap="none" rtlCol="0">
            <a:spAutoFit/>
          </a:bodyPr>
          <a:lstStyle/>
          <a:p>
            <a:r>
              <a:rPr lang="en-US" b="1" dirty="0" smtClean="0">
                <a:latin typeface="Times" pitchFamily="18" charset="0"/>
                <a:cs typeface="Times" pitchFamily="18" charset="0"/>
              </a:rPr>
              <a:t>Fitness Function:</a:t>
            </a:r>
            <a:endParaRPr lang="en-US" b="1" dirty="0">
              <a:latin typeface="Times" pitchFamily="18" charset="0"/>
              <a:cs typeface="Times" pitchFamily="18" charset="0"/>
            </a:endParaRPr>
          </a:p>
        </p:txBody>
      </p:sp>
      <p:sp>
        <p:nvSpPr>
          <p:cNvPr id="97" name="TextBox 96"/>
          <p:cNvSpPr txBox="1"/>
          <p:nvPr/>
        </p:nvSpPr>
        <p:spPr>
          <a:xfrm>
            <a:off x="304800" y="2221468"/>
            <a:ext cx="1832553" cy="369332"/>
          </a:xfrm>
          <a:prstGeom prst="rect">
            <a:avLst/>
          </a:prstGeom>
          <a:noFill/>
        </p:spPr>
        <p:txBody>
          <a:bodyPr wrap="none" rtlCol="0">
            <a:spAutoFit/>
          </a:bodyPr>
          <a:lstStyle/>
          <a:p>
            <a:r>
              <a:rPr lang="en-US" b="1" dirty="0" smtClean="0">
                <a:latin typeface="Times" pitchFamily="18" charset="0"/>
                <a:cs typeface="Times" pitchFamily="18" charset="0"/>
              </a:rPr>
              <a:t>Distance Metric:</a:t>
            </a:r>
            <a:endParaRPr lang="en-US" b="1" dirty="0">
              <a:latin typeface="Times" pitchFamily="18" charset="0"/>
              <a:cs typeface="Times" pitchFamily="18" charset="0"/>
            </a:endParaRPr>
          </a:p>
        </p:txBody>
      </p:sp>
      <p:sp>
        <p:nvSpPr>
          <p:cNvPr id="98" name="TextBox 97"/>
          <p:cNvSpPr txBox="1"/>
          <p:nvPr/>
        </p:nvSpPr>
        <p:spPr>
          <a:xfrm>
            <a:off x="4419600" y="1383268"/>
            <a:ext cx="2136162" cy="369332"/>
          </a:xfrm>
          <a:prstGeom prst="rect">
            <a:avLst/>
          </a:prstGeom>
          <a:noFill/>
        </p:spPr>
        <p:txBody>
          <a:bodyPr wrap="none" rtlCol="0">
            <a:spAutoFit/>
          </a:bodyPr>
          <a:lstStyle/>
          <a:p>
            <a:r>
              <a:rPr lang="en-US" b="1" dirty="0" smtClean="0">
                <a:latin typeface="Times" pitchFamily="18" charset="0"/>
                <a:cs typeface="Times" pitchFamily="18" charset="0"/>
              </a:rPr>
              <a:t>Correlation Metric:</a:t>
            </a:r>
            <a:endParaRPr lang="en-US" b="1" dirty="0">
              <a:latin typeface="Times" pitchFamily="18" charset="0"/>
              <a:cs typeface="Times" pitchFamily="18" charset="0"/>
            </a:endParaRPr>
          </a:p>
        </p:txBody>
      </p:sp>
      <p:pic>
        <p:nvPicPr>
          <p:cNvPr id="56322" name="Picture 2"/>
          <p:cNvPicPr>
            <a:picLocks noChangeAspect="1" noChangeArrowheads="1"/>
          </p:cNvPicPr>
          <p:nvPr/>
        </p:nvPicPr>
        <p:blipFill>
          <a:blip r:embed="rId8" cstate="print"/>
          <a:srcRect/>
          <a:stretch>
            <a:fillRect/>
          </a:stretch>
        </p:blipFill>
        <p:spPr bwMode="auto">
          <a:xfrm>
            <a:off x="533400" y="3429000"/>
            <a:ext cx="2819400" cy="2594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56322"/>
                                        </p:tgtEl>
                                        <p:attrNameLst>
                                          <p:attrName>style.visibility</p:attrName>
                                        </p:attrNameLst>
                                      </p:cBhvr>
                                      <p:to>
                                        <p:strVal val="visible"/>
                                      </p:to>
                                    </p:set>
                                    <p:animEffect transition="in" filter="dissolve">
                                      <p:cBhvr>
                                        <p:cTn id="13" dur="500"/>
                                        <p:tgtEl>
                                          <p:spTgt spid="563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dissolve">
                                      <p:cBhvr>
                                        <p:cTn id="21" dur="500"/>
                                        <p:tgtEl>
                                          <p:spTgt spid="95"/>
                                        </p:tgtEl>
                                      </p:cBhvr>
                                    </p:animEffect>
                                  </p:childTnLst>
                                </p:cTn>
                              </p:par>
                              <p:par>
                                <p:cTn id="22" presetID="9"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dissolve">
                                      <p:cBhvr>
                                        <p:cTn id="24" dur="500"/>
                                        <p:tgtEl>
                                          <p:spTgt spid="94"/>
                                        </p:tgtEl>
                                      </p:cBhvr>
                                    </p:animEffect>
                                  </p:childTnLst>
                                </p:cTn>
                              </p:par>
                              <p:par>
                                <p:cTn id="25" presetID="9"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par>
                                <p:cTn id="28" presetID="9"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dissolve">
                                      <p:cBhvr>
                                        <p:cTn id="3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Times" pitchFamily="18" charset="0"/>
                <a:cs typeface="Times" pitchFamily="18" charset="0"/>
              </a:rPr>
              <a:t>Design Considerations for Social Interaction Aid</a:t>
            </a:r>
            <a:endParaRPr lang="en-US" sz="3200"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graphicFrame>
        <p:nvGraphicFramePr>
          <p:cNvPr id="5" name="Diagram 4"/>
          <p:cNvGraphicFramePr/>
          <p:nvPr>
            <p:extLst>
              <p:ext uri="{D42A27DB-BD31-4B8C-83A1-F6EECF244321}">
                <p14:modId xmlns:p14="http://schemas.microsoft.com/office/powerpoint/2010/main" val="4030985341"/>
              </p:ext>
            </p:extLst>
          </p:nvPr>
        </p:nvGraphicFramePr>
        <p:xfrm>
          <a:off x="533400" y="1676400"/>
          <a:ext cx="83820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2057400" y="1524000"/>
            <a:ext cx="5029200" cy="3810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Scope of this dissertation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a:t>
            </a:fld>
            <a:endParaRPr lang="en-US"/>
          </a:p>
        </p:txBody>
      </p:sp>
      <p:cxnSp>
        <p:nvCxnSpPr>
          <p:cNvPr id="6" name="Straight Connector 5"/>
          <p:cNvCxnSpPr/>
          <p:nvPr/>
        </p:nvCxnSpPr>
        <p:spPr>
          <a:xfrm>
            <a:off x="1304925" y="20560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763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049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049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504950" y="229421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0763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85850" y="249424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095375" y="184654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Freeform 22"/>
          <p:cNvSpPr/>
          <p:nvPr/>
        </p:nvSpPr>
        <p:spPr>
          <a:xfrm>
            <a:off x="238126" y="319909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2886075" y="20179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574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860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860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105150" y="2456141"/>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6574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38425" y="2189441"/>
            <a:ext cx="38100" cy="3143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676525" y="1808441"/>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9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589" t="42545" r="40188" b="36727"/>
          <a:stretch/>
        </p:blipFill>
        <p:spPr bwMode="auto">
          <a:xfrm>
            <a:off x="1733550" y="2463453"/>
            <a:ext cx="733871" cy="50703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52400" y="3838575"/>
            <a:ext cx="3236976" cy="2031325"/>
          </a:xfrm>
          <a:prstGeom prst="rect">
            <a:avLst/>
          </a:prstGeom>
          <a:noFill/>
        </p:spPr>
        <p:txBody>
          <a:bodyPr wrap="none" rtlCol="0">
            <a:spAutoFit/>
          </a:bodyPr>
          <a:lstStyle/>
          <a:p>
            <a:r>
              <a:rPr lang="en-US" dirty="0" smtClean="0">
                <a:latin typeface="Times" pitchFamily="18" charset="0"/>
                <a:cs typeface="Times" pitchFamily="18" charset="0"/>
              </a:rPr>
              <a:t>Interactions between individuals</a:t>
            </a:r>
          </a:p>
          <a:p>
            <a:pPr marL="285750" indent="-285750">
              <a:buFontTx/>
              <a:buChar char="-"/>
            </a:pPr>
            <a:r>
              <a:rPr lang="en-US" dirty="0" smtClean="0">
                <a:latin typeface="Times" pitchFamily="18" charset="0"/>
                <a:cs typeface="Times" pitchFamily="18" charset="0"/>
              </a:rPr>
              <a:t>Physically isolated.</a:t>
            </a:r>
          </a:p>
          <a:p>
            <a:pPr marL="285750" indent="-285750">
              <a:buFontTx/>
              <a:buChar char="-"/>
            </a:pPr>
            <a:r>
              <a:rPr lang="en-US" dirty="0" smtClean="0">
                <a:latin typeface="Times" pitchFamily="18" charset="0"/>
                <a:cs typeface="Times" pitchFamily="18" charset="0"/>
              </a:rPr>
              <a:t>Sensory deprived.</a:t>
            </a:r>
          </a:p>
          <a:p>
            <a:pPr marL="285750" indent="-285750">
              <a:buFontTx/>
              <a:buChar char="-"/>
            </a:pPr>
            <a:r>
              <a:rPr lang="en-US" dirty="0" smtClean="0">
                <a:latin typeface="Times" pitchFamily="18" charset="0"/>
                <a:cs typeface="Times" pitchFamily="18" charset="0"/>
              </a:rPr>
              <a:t>Sensory overload.</a:t>
            </a:r>
          </a:p>
          <a:p>
            <a:pPr marL="285750" indent="-285750">
              <a:buFontTx/>
              <a:buChar char="-"/>
            </a:pPr>
            <a:r>
              <a:rPr lang="en-US" dirty="0" smtClean="0">
                <a:latin typeface="Times" pitchFamily="18" charset="0"/>
                <a:cs typeface="Times" pitchFamily="18" charset="0"/>
              </a:rPr>
              <a:t>Communication breakdown.</a:t>
            </a:r>
          </a:p>
          <a:p>
            <a:pPr marL="285750" indent="-285750">
              <a:buFontTx/>
              <a:buChar char="-"/>
            </a:pPr>
            <a:endParaRPr lang="en-US" dirty="0" smtClean="0"/>
          </a:p>
          <a:p>
            <a:pPr marL="285750" indent="-285750">
              <a:buFontTx/>
              <a:buChar char="-"/>
            </a:pPr>
            <a:endParaRPr lang="en-US" dirty="0"/>
          </a:p>
        </p:txBody>
      </p:sp>
      <p:cxnSp>
        <p:nvCxnSpPr>
          <p:cNvPr id="37" name="Straight Connector 36"/>
          <p:cNvCxnSpPr/>
          <p:nvPr/>
        </p:nvCxnSpPr>
        <p:spPr>
          <a:xfrm>
            <a:off x="5496243" y="2038350"/>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67643" y="29527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96243" y="29527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96243" y="23431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696268" y="2276475"/>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267643" y="23431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277168" y="2476500"/>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5286693" y="1828800"/>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Freeform 44"/>
          <p:cNvSpPr/>
          <p:nvPr/>
        </p:nvSpPr>
        <p:spPr>
          <a:xfrm>
            <a:off x="4638835" y="3304520"/>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7829550" y="2039659"/>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600950" y="2954059"/>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29550" y="2954059"/>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829550" y="2344459"/>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48625" y="2477809"/>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600950" y="2344459"/>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19975" y="2276475"/>
            <a:ext cx="190500" cy="24895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620000" y="1830109"/>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ounded Rectangle 35"/>
          <p:cNvSpPr/>
          <p:nvPr/>
        </p:nvSpPr>
        <p:spPr>
          <a:xfrm>
            <a:off x="6172200" y="2411134"/>
            <a:ext cx="923765" cy="485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Multimedia Technologies</a:t>
            </a:r>
            <a:endParaRPr lang="en-US" sz="1000" dirty="0"/>
          </a:p>
        </p:txBody>
      </p:sp>
      <p:cxnSp>
        <p:nvCxnSpPr>
          <p:cNvPr id="56" name="Straight Arrow Connector 55"/>
          <p:cNvCxnSpPr/>
          <p:nvPr/>
        </p:nvCxnSpPr>
        <p:spPr>
          <a:xfrm>
            <a:off x="7162800" y="2544484"/>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Straight Arrow Connector 57"/>
          <p:cNvCxnSpPr/>
          <p:nvPr/>
        </p:nvCxnSpPr>
        <p:spPr>
          <a:xfrm>
            <a:off x="5791518" y="275141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a:xfrm flipH="1">
            <a:off x="7162800" y="2733675"/>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a:xfrm flipH="1">
            <a:off x="5791518" y="254186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4648200" y="3972281"/>
            <a:ext cx="4343400" cy="1754326"/>
          </a:xfrm>
          <a:prstGeom prst="rect">
            <a:avLst/>
          </a:prstGeom>
          <a:noFill/>
        </p:spPr>
        <p:txBody>
          <a:bodyPr wrap="square" rtlCol="0">
            <a:spAutoFit/>
          </a:bodyPr>
          <a:lstStyle/>
          <a:p>
            <a:r>
              <a:rPr lang="en-US" dirty="0" smtClean="0">
                <a:latin typeface="Times" pitchFamily="18" charset="0"/>
                <a:cs typeface="Times" pitchFamily="18" charset="0"/>
              </a:rPr>
              <a:t>Evidence-based understanding of the social interaction enrichment technologies</a:t>
            </a:r>
          </a:p>
          <a:p>
            <a:pPr marL="285750" indent="-285750">
              <a:buFont typeface="Arial" pitchFamily="34" charset="0"/>
              <a:buChar char="•"/>
            </a:pPr>
            <a:r>
              <a:rPr lang="en-US" b="1" dirty="0" smtClean="0">
                <a:solidFill>
                  <a:srgbClr val="FF0000"/>
                </a:solidFill>
                <a:latin typeface="Times" pitchFamily="18" charset="0"/>
                <a:cs typeface="Times" pitchFamily="18" charset="0"/>
              </a:rPr>
              <a:t>Work on this</a:t>
            </a:r>
          </a:p>
          <a:p>
            <a:endParaRPr lang="en-US" dirty="0" smtClean="0"/>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232630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40962"/>
                                        </p:tgtEl>
                                        <p:attrNameLst>
                                          <p:attrName>style.visibility</p:attrName>
                                        </p:attrNameLst>
                                      </p:cBhvr>
                                      <p:to>
                                        <p:strVal val="visible"/>
                                      </p:to>
                                    </p:set>
                                    <p:animEffect transition="in" filter="fade">
                                      <p:cBhvr>
                                        <p:cTn id="58" dur="500"/>
                                        <p:tgtEl>
                                          <p:spTgt spid="409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10"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par>
                                <p:cTn id="97" presetID="10"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par>
                                <p:cTn id="100" presetID="10" presetClass="entr" presetSubtype="0" fill="hold"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par>
                                <p:cTn id="120" presetID="10" presetClass="entr" presetSubtype="0" fill="hold" nodeType="with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par>
                                <p:cTn id="123" presetID="10" presetClass="entr" presetSubtype="0" fill="hold" nodeType="with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fade">
                                      <p:cBhvr>
                                        <p:cTn id="125" dur="500"/>
                                        <p:tgtEl>
                                          <p:spTgt spid="58"/>
                                        </p:tgtEl>
                                      </p:cBhvr>
                                    </p:animEffect>
                                  </p:childTnLst>
                                </p:cTn>
                              </p:par>
                              <p:par>
                                <p:cTn id="126" presetID="10" presetClass="entr" presetSubtype="0" fill="hold" nodeType="with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fade">
                                      <p:cBhvr>
                                        <p:cTn id="128" dur="500"/>
                                        <p:tgtEl>
                                          <p:spTgt spid="56"/>
                                        </p:tgtEl>
                                      </p:cBhvr>
                                    </p:animEffect>
                                  </p:childTnLst>
                                </p:cTn>
                              </p:par>
                              <p:par>
                                <p:cTn id="129" presetID="10" presetClass="entr" presetSubtype="0" fill="hold" nodeType="with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fade">
                                      <p:cBhvr>
                                        <p:cTn id="131" dur="500"/>
                                        <p:tgtEl>
                                          <p:spTgt spid="5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fade">
                                      <p:cBhvr>
                                        <p:cTn id="13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31" grpId="0" animBg="1"/>
      <p:bldP spid="35" grpId="0"/>
      <p:bldP spid="44" grpId="0" animBg="1"/>
      <p:bldP spid="45" grpId="0" animBg="1"/>
      <p:bldP spid="53" grpId="0" animBg="1"/>
      <p:bldP spid="36" grpId="0" animBg="1"/>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pitchFamily="18" charset="0"/>
                <a:ea typeface="+mj-ea"/>
                <a:cs typeface="Times" pitchFamily="18" charset="0"/>
              </a:rPr>
              <a:t>Group Interaction Assistant</a:t>
            </a:r>
            <a:endParaRPr kumimoji="0" lang="en-US" sz="3600" b="0" i="0" u="none" strike="noStrike" kern="1200" cap="none" spc="0" normalizeH="0" baseline="0" noProof="0" dirty="0">
              <a:ln>
                <a:noFill/>
              </a:ln>
              <a:solidFill>
                <a:schemeClr val="tx1"/>
              </a:solidFill>
              <a:effectLst/>
              <a:uLnTx/>
              <a:uFillTx/>
              <a:latin typeface="Times" pitchFamily="18" charset="0"/>
              <a:ea typeface="+mj-ea"/>
              <a:cs typeface="Times" pitchFamily="18" charset="0"/>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5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500" fill="hold"/>
                                        <p:tgtEl>
                                          <p:spTgt spid="10"/>
                                        </p:tgtEl>
                                        <p:attrNameLst>
                                          <p:attrName>ppt_x</p:attrName>
                                          <p:attrName>ppt_y</p:attrName>
                                        </p:attrNameLst>
                                      </p:cBhvr>
                                      <p:rCtr x="-8700" y="-10000"/>
                                    </p:animMotion>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5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500" fill="hold"/>
                                        <p:tgtEl>
                                          <p:spTgt spid="2"/>
                                        </p:tgtEl>
                                        <p:attrNameLst>
                                          <p:attrName>ppt_x</p:attrName>
                                          <p:attrName>ppt_y</p:attrName>
                                        </p:attrNameLst>
                                      </p:cBhvr>
                                      <p:rCtr x="9500" y="-13000"/>
                                    </p:animMotion>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5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500" fill="hold"/>
                                        <p:tgtEl>
                                          <p:spTgt spid="5"/>
                                        </p:tgtEl>
                                        <p:attrNameLst>
                                          <p:attrName>ppt_x</p:attrName>
                                          <p:attrName>ppt_y</p:attrName>
                                        </p:attrNameLst>
                                      </p:cBhvr>
                                      <p:rCtr x="12500" y="-300"/>
                                    </p:animMotion>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500" fill="hold"/>
                                        <p:tgtEl>
                                          <p:spTgt spid="3"/>
                                        </p:tgtEl>
                                        <p:attrNameLst>
                                          <p:attrName>ppt_x</p:attrName>
                                          <p:attrName>ppt_y</p:attrName>
                                        </p:attrNameLst>
                                      </p:cBhvr>
                                      <p:rCtr x="9800" y="12000"/>
                                    </p:animMotion>
                                  </p:childTnLst>
                                </p:cTn>
                              </p:par>
                              <p:par>
                                <p:cTn id="64" presetID="6" presetClass="emph" presetSubtype="0" accel="50000" decel="50000" fill="hold" nodeType="withEffect">
                                  <p:stCondLst>
                                    <p:cond delay="0"/>
                                  </p:stCondLst>
                                  <p:childTnLst>
                                    <p:animScale>
                                      <p:cBhvr>
                                        <p:cTn id="65" dur="500" fill="hold"/>
                                        <p:tgtEl>
                                          <p:spTgt spid="3"/>
                                        </p:tgtEl>
                                      </p:cBhvr>
                                      <p:by x="50000" y="50000"/>
                                    </p:animScale>
                                  </p:childTnLst>
                                </p:cTn>
                              </p:par>
                            </p:childTnLst>
                          </p:cTn>
                        </p:par>
                        <p:par>
                          <p:cTn id="66" fill="hold">
                            <p:stCondLst>
                              <p:cond delay="5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47" presetClass="entr" presetSubtype="0" fill="hold" grpId="0"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anim calcmode="lin" valueType="num">
                                      <p:cBhvr>
                                        <p:cTn id="75" dur="500" fill="hold"/>
                                        <p:tgtEl>
                                          <p:spTgt spid="53"/>
                                        </p:tgtEl>
                                        <p:attrNameLst>
                                          <p:attrName>ppt_x</p:attrName>
                                        </p:attrNameLst>
                                      </p:cBhvr>
                                      <p:tavLst>
                                        <p:tav tm="0">
                                          <p:val>
                                            <p:strVal val="#ppt_x"/>
                                          </p:val>
                                        </p:tav>
                                        <p:tav tm="100000">
                                          <p:val>
                                            <p:strVal val="#ppt_x"/>
                                          </p:val>
                                        </p:tav>
                                      </p:tavLst>
                                    </p:anim>
                                    <p:anim calcmode="lin" valueType="num">
                                      <p:cBhvr>
                                        <p:cTn id="76"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Facial Expression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5" name="Content Placeholder 4" descr="MappingPoster.bmp"/>
          <p:cNvPicPr>
            <a:picLocks noGrp="1" noChangeAspect="1"/>
          </p:cNvPicPr>
          <p:nvPr>
            <p:ph idx="1"/>
          </p:nvPr>
        </p:nvPicPr>
        <p:blipFill>
          <a:blip r:embed="rId2" cstate="print"/>
          <a:stretch>
            <a:fillRect/>
          </a:stretch>
        </p:blipFill>
        <p:spPr>
          <a:xfrm>
            <a:off x="457200" y="1371600"/>
            <a:ext cx="3126258" cy="411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7032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mc:AlternateContent xmlns:mc="http://schemas.openxmlformats.org/markup-compatibility/2006">
              <mc:Choice xmlns:v="urn:schemas-microsoft-com:vml" Requires="v">
                <p:oleObj spid="_x0000_s40013" name="Equation" r:id="rId3" imgW="2323800" imgH="393480" progId="Equation.3">
                  <p:embed/>
                </p:oleObj>
              </mc:Choice>
              <mc:Fallback>
                <p:oleObj name="Equation" r:id="rId3" imgW="2323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733800"/>
                        <a:ext cx="1828800" cy="32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mc:AlternateContent xmlns:mc="http://schemas.openxmlformats.org/markup-compatibility/2006">
              <mc:Choice xmlns:v="urn:schemas-microsoft-com:vml" Requires="v">
                <p:oleObj spid="_x0000_s40014" name="Equation" r:id="rId5" imgW="2095200" imgH="393480" progId="Equation.3">
                  <p:embed/>
                </p:oleObj>
              </mc:Choice>
              <mc:Fallback>
                <p:oleObj name="Equation" r:id="rId5" imgW="209520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399" y="3200400"/>
                        <a:ext cx="243347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mc:AlternateContent xmlns:mc="http://schemas.openxmlformats.org/markup-compatibility/2006">
              <mc:Choice xmlns:v="urn:schemas-microsoft-com:vml" Requires="v">
                <p:oleObj spid="_x0000_s40015" name="Equation" r:id="rId7" imgW="2374560" imgH="431640" progId="Equation.3">
                  <p:embed/>
                </p:oleObj>
              </mc:Choice>
              <mc:Fallback>
                <p:oleObj name="Equation" r:id="rId7" imgW="23745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3733800"/>
                        <a:ext cx="2286000" cy="415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mc:AlternateContent xmlns:mc="http://schemas.openxmlformats.org/markup-compatibility/2006">
              <mc:Choice xmlns:v="urn:schemas-microsoft-com:vml" Requires="v">
                <p:oleObj spid="_x0000_s1098" name="Equation" r:id="rId7" imgW="2222280" imgH="533160" progId="Equation.3">
                  <p:embed/>
                </p:oleObj>
              </mc:Choice>
              <mc:Fallback>
                <p:oleObj name="Equation" r:id="rId7" imgW="2222280" imgH="53316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057400"/>
                        <a:ext cx="27511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mc:AlternateContent xmlns:mc="http://schemas.openxmlformats.org/markup-compatibility/2006">
              <mc:Choice xmlns:v="urn:schemas-microsoft-com:vml" Requires="v">
                <p:oleObj spid="_x0000_s1099" name="Equation" r:id="rId9" imgW="2616120" imgH="431640" progId="Equation.3">
                  <p:embed/>
                </p:oleObj>
              </mc:Choice>
              <mc:Fallback>
                <p:oleObj name="Equation" r:id="rId9" imgW="2616120" imgH="43164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624" y="3048000"/>
                        <a:ext cx="3231776"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mc:AlternateContent xmlns:mc="http://schemas.openxmlformats.org/markup-compatibility/2006">
              <mc:Choice xmlns:v="urn:schemas-microsoft-com:vml" Requires="v">
                <p:oleObj spid="_x0000_s1100" name="Equation" r:id="rId11" imgW="1346040" imgH="419040" progId="Equation.3">
                  <p:embed/>
                </p:oleObj>
              </mc:Choice>
              <mc:Fallback>
                <p:oleObj name="Equation" r:id="rId11" imgW="1346040" imgH="41904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4267200"/>
                        <a:ext cx="220287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24</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25</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219200"/>
            <a:ext cx="3886200" cy="2743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Impact</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graphicFrame>
        <p:nvGraphicFramePr>
          <p:cNvPr id="5" name="Diagram 4"/>
          <p:cNvGraphicFramePr/>
          <p:nvPr>
            <p:extLst>
              <p:ext uri="{D42A27DB-BD31-4B8C-83A1-F6EECF244321}">
                <p14:modId xmlns:p14="http://schemas.microsoft.com/office/powerpoint/2010/main" val="584627574"/>
              </p:ext>
            </p:extLst>
          </p:nvPr>
        </p:nvGraphicFramePr>
        <p:xfrm>
          <a:off x="533400" y="1295400"/>
          <a:ext cx="35052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4724400" y="1219200"/>
            <a:ext cx="3886200" cy="2743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7" name="Diagram 6"/>
          <p:cNvGraphicFramePr/>
          <p:nvPr>
            <p:extLst>
              <p:ext uri="{D42A27DB-BD31-4B8C-83A1-F6EECF244321}">
                <p14:modId xmlns:p14="http://schemas.microsoft.com/office/powerpoint/2010/main" val="868468940"/>
              </p:ext>
            </p:extLst>
          </p:nvPr>
        </p:nvGraphicFramePr>
        <p:xfrm>
          <a:off x="4914900" y="1295400"/>
          <a:ext cx="3505200" cy="2667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ectangle 7"/>
          <p:cNvSpPr/>
          <p:nvPr/>
        </p:nvSpPr>
        <p:spPr>
          <a:xfrm>
            <a:off x="381000" y="4114800"/>
            <a:ext cx="8229600" cy="1981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9" name="Diagram 8"/>
          <p:cNvGraphicFramePr/>
          <p:nvPr>
            <p:extLst>
              <p:ext uri="{D42A27DB-BD31-4B8C-83A1-F6EECF244321}">
                <p14:modId xmlns:p14="http://schemas.microsoft.com/office/powerpoint/2010/main" val="4063021940"/>
              </p:ext>
            </p:extLst>
          </p:nvPr>
        </p:nvGraphicFramePr>
        <p:xfrm>
          <a:off x="533400" y="4191000"/>
          <a:ext cx="8001000" cy="1981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5" grpId="0">
        <p:bldAsOne/>
      </p:bldGraphic>
      <p:bldP spid="6" grpId="0" animBg="1"/>
      <p:bldGraphic spid="7" grpId="0">
        <p:bldAsOne/>
      </p:bldGraphic>
      <p:bldP spid="8" grpId="0" animBg="1"/>
      <p:bldGraphic spid="9"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219200"/>
            <a:ext cx="8229600" cy="48006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Awards &amp; Recognitions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28</a:t>
            </a:fld>
            <a:endParaRPr lang="en-US"/>
          </a:p>
        </p:txBody>
      </p:sp>
      <p:graphicFrame>
        <p:nvGraphicFramePr>
          <p:cNvPr id="5" name="Diagram 4"/>
          <p:cNvGraphicFramePr/>
          <p:nvPr>
            <p:extLst>
              <p:ext uri="{D42A27DB-BD31-4B8C-83A1-F6EECF244321}">
                <p14:modId xmlns:p14="http://schemas.microsoft.com/office/powerpoint/2010/main" val="1530298279"/>
              </p:ext>
            </p:extLst>
          </p:nvPr>
        </p:nvGraphicFramePr>
        <p:xfrm>
          <a:off x="685800" y="1371600"/>
          <a:ext cx="7620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689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29</a:t>
            </a:fld>
            <a:endParaRPr lang="en-US"/>
          </a:p>
        </p:txBody>
      </p:sp>
      <p:graphicFrame>
        <p:nvGraphicFramePr>
          <p:cNvPr id="5" name="Diagram 4"/>
          <p:cNvGraphicFramePr/>
          <p:nvPr/>
        </p:nvGraphicFramePr>
        <p:xfrm>
          <a:off x="533400" y="990600"/>
          <a:ext cx="800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9547"/>
            <a:ext cx="8229600" cy="868362"/>
          </a:xfrm>
        </p:spPr>
        <p:txBody>
          <a:bodyPr/>
          <a:lstStyle/>
          <a:p>
            <a:r>
              <a:rPr lang="en-US" dirty="0" smtClean="0">
                <a:latin typeface="Times" pitchFamily="18" charset="0"/>
                <a:cs typeface="Times" pitchFamily="18" charset="0"/>
              </a:rPr>
              <a:t>Social Interactions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3</a:t>
            </a:fld>
            <a:endParaRPr lang="en-US"/>
          </a:p>
        </p:txBody>
      </p:sp>
      <p:sp>
        <p:nvSpPr>
          <p:cNvPr id="5" name="Can 4"/>
          <p:cNvSpPr/>
          <p:nvPr/>
        </p:nvSpPr>
        <p:spPr>
          <a:xfrm rot="15125392" flipH="1">
            <a:off x="5404792" y="1189339"/>
            <a:ext cx="914400" cy="1454887"/>
          </a:xfrm>
          <a:prstGeom prst="can">
            <a:avLst>
              <a:gd name="adj" fmla="val 4597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Can 5"/>
          <p:cNvSpPr/>
          <p:nvPr/>
        </p:nvSpPr>
        <p:spPr>
          <a:xfrm rot="15125392" flipH="1">
            <a:off x="5585158" y="1740480"/>
            <a:ext cx="914400" cy="1454887"/>
          </a:xfrm>
          <a:prstGeom prst="can">
            <a:avLst>
              <a:gd name="adj" fmla="val 4597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Can 6"/>
          <p:cNvSpPr/>
          <p:nvPr/>
        </p:nvSpPr>
        <p:spPr>
          <a:xfrm rot="15125392" flipH="1">
            <a:off x="5657766" y="1336119"/>
            <a:ext cx="803338" cy="1454887"/>
          </a:xfrm>
          <a:prstGeom prst="can">
            <a:avLst>
              <a:gd name="adj" fmla="val 4597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7"/>
          <p:cNvPicPr>
            <a:picLocks noChangeAspect="1" noChangeArrowheads="1"/>
          </p:cNvPicPr>
          <p:nvPr/>
        </p:nvPicPr>
        <p:blipFill rotWithShape="1">
          <a:blip r:embed="rId3" cstate="print">
            <a:duotone>
              <a:schemeClr val="accent1">
                <a:shade val="45000"/>
                <a:satMod val="135000"/>
              </a:schemeClr>
              <a:prstClr val="white"/>
            </a:duotone>
          </a:blip>
          <a:srcRect r="6383"/>
          <a:stretch/>
        </p:blipFill>
        <p:spPr bwMode="auto">
          <a:xfrm flipH="1">
            <a:off x="2971800" y="1409700"/>
            <a:ext cx="3352800" cy="3619500"/>
          </a:xfrm>
          <a:prstGeom prst="rect">
            <a:avLst/>
          </a:prstGeom>
          <a:noFill/>
          <a:ln>
            <a:noFill/>
          </a:ln>
        </p:spPr>
      </p:pic>
      <p:sp>
        <p:nvSpPr>
          <p:cNvPr id="10" name="Can 9"/>
          <p:cNvSpPr/>
          <p:nvPr/>
        </p:nvSpPr>
        <p:spPr>
          <a:xfrm rot="15155751">
            <a:off x="2961513" y="1580403"/>
            <a:ext cx="914400" cy="2137348"/>
          </a:xfrm>
          <a:prstGeom prst="can">
            <a:avLst>
              <a:gd name="adj" fmla="val 45973"/>
            </a:avLst>
          </a:prstGeom>
          <a:gradFill>
            <a:gsLst>
              <a:gs pos="0">
                <a:schemeClr val="accent4">
                  <a:tint val="50000"/>
                  <a:satMod val="300000"/>
                  <a:alpha val="48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Can 10"/>
          <p:cNvSpPr/>
          <p:nvPr/>
        </p:nvSpPr>
        <p:spPr>
          <a:xfrm rot="15155751">
            <a:off x="3218079" y="2131544"/>
            <a:ext cx="914400" cy="2137348"/>
          </a:xfrm>
          <a:prstGeom prst="can">
            <a:avLst>
              <a:gd name="adj" fmla="val 45973"/>
            </a:avLst>
          </a:prstGeom>
          <a:gradFill>
            <a:gsLst>
              <a:gs pos="0">
                <a:schemeClr val="accent2">
                  <a:tint val="50000"/>
                  <a:satMod val="300000"/>
                  <a:alpha val="54000"/>
                </a:schemeClr>
              </a:gs>
              <a:gs pos="35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Can 11"/>
          <p:cNvSpPr/>
          <p:nvPr/>
        </p:nvSpPr>
        <p:spPr>
          <a:xfrm rot="15155751">
            <a:off x="3262312" y="1706832"/>
            <a:ext cx="846302" cy="2137349"/>
          </a:xfrm>
          <a:prstGeom prst="can">
            <a:avLst>
              <a:gd name="adj" fmla="val 45973"/>
            </a:avLst>
          </a:prstGeom>
          <a:gradFill>
            <a:gsLst>
              <a:gs pos="0">
                <a:schemeClr val="accent3">
                  <a:tint val="50000"/>
                  <a:satMod val="300000"/>
                  <a:alpha val="67000"/>
                </a:schemeClr>
              </a:gs>
              <a:gs pos="35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Arc 12"/>
          <p:cNvSpPr/>
          <p:nvPr/>
        </p:nvSpPr>
        <p:spPr>
          <a:xfrm rot="5089285">
            <a:off x="2166757" y="2709482"/>
            <a:ext cx="828604" cy="396916"/>
          </a:xfrm>
          <a:prstGeom prst="arc">
            <a:avLst>
              <a:gd name="adj1" fmla="val 12203339"/>
              <a:gd name="adj2" fmla="val 13111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3187615">
            <a:off x="2538034" y="3132265"/>
            <a:ext cx="579128" cy="365745"/>
          </a:xfrm>
          <a:prstGeom prst="arc">
            <a:avLst>
              <a:gd name="adj1" fmla="val 10802142"/>
              <a:gd name="adj2" fmla="val 19712495"/>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4945508">
            <a:off x="2559704" y="2837003"/>
            <a:ext cx="578352" cy="396916"/>
          </a:xfrm>
          <a:prstGeom prst="arc">
            <a:avLst>
              <a:gd name="adj1" fmla="val 14084574"/>
              <a:gd name="adj2" fmla="val 16763430"/>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650538" y="3040667"/>
            <a:ext cx="127793" cy="177006"/>
          </a:xfrm>
          <a:custGeom>
            <a:avLst/>
            <a:gdLst>
              <a:gd name="connsiteX0" fmla="*/ 77787 w 127793"/>
              <a:gd name="connsiteY0" fmla="*/ 173831 h 177006"/>
              <a:gd name="connsiteX1" fmla="*/ 6350 w 127793"/>
              <a:gd name="connsiteY1" fmla="*/ 40481 h 177006"/>
              <a:gd name="connsiteX2" fmla="*/ 115887 w 127793"/>
              <a:gd name="connsiteY2" fmla="*/ 21431 h 177006"/>
              <a:gd name="connsiteX3" fmla="*/ 77787 w 127793"/>
              <a:gd name="connsiteY3" fmla="*/ 173831 h 177006"/>
            </a:gdLst>
            <a:ahLst/>
            <a:cxnLst>
              <a:cxn ang="0">
                <a:pos x="connsiteX0" y="connsiteY0"/>
              </a:cxn>
              <a:cxn ang="0">
                <a:pos x="connsiteX1" y="connsiteY1"/>
              </a:cxn>
              <a:cxn ang="0">
                <a:pos x="connsiteX2" y="connsiteY2"/>
              </a:cxn>
              <a:cxn ang="0">
                <a:pos x="connsiteX3" y="connsiteY3"/>
              </a:cxn>
            </a:cxnLst>
            <a:rect l="l" t="t" r="r" b="b"/>
            <a:pathLst>
              <a:path w="127793" h="177006">
                <a:moveTo>
                  <a:pt x="77787" y="173831"/>
                </a:moveTo>
                <a:cubicBezTo>
                  <a:pt x="59531" y="177006"/>
                  <a:pt x="0" y="65881"/>
                  <a:pt x="6350" y="40481"/>
                </a:cubicBezTo>
                <a:cubicBezTo>
                  <a:pt x="12700" y="15081"/>
                  <a:pt x="103981" y="0"/>
                  <a:pt x="115887" y="21431"/>
                </a:cubicBezTo>
                <a:cubicBezTo>
                  <a:pt x="127793" y="42862"/>
                  <a:pt x="96043" y="170656"/>
                  <a:pt x="77787" y="173831"/>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TextBox 16"/>
          <p:cNvSpPr txBox="1"/>
          <p:nvPr/>
        </p:nvSpPr>
        <p:spPr>
          <a:xfrm rot="20540464">
            <a:off x="3197601" y="3167960"/>
            <a:ext cx="1389098" cy="369332"/>
          </a:xfrm>
          <a:prstGeom prst="rect">
            <a:avLst/>
          </a:prstGeom>
          <a:noFill/>
        </p:spPr>
        <p:txBody>
          <a:bodyPr wrap="none" rtlCol="0">
            <a:spAutoFit/>
          </a:bodyPr>
          <a:lstStyle/>
          <a:p>
            <a:r>
              <a:rPr lang="en-US" dirty="0" smtClean="0">
                <a:latin typeface="Times" pitchFamily="18" charset="0"/>
                <a:cs typeface="Times" pitchFamily="18" charset="0"/>
              </a:rPr>
              <a:t>Social Touch</a:t>
            </a:r>
            <a:endParaRPr lang="en-US" dirty="0">
              <a:latin typeface="Times" pitchFamily="18" charset="0"/>
              <a:cs typeface="Times" pitchFamily="18" charset="0"/>
            </a:endParaRPr>
          </a:p>
        </p:txBody>
      </p:sp>
      <p:sp>
        <p:nvSpPr>
          <p:cNvPr id="18" name="TextBox 17"/>
          <p:cNvSpPr txBox="1"/>
          <p:nvPr/>
        </p:nvSpPr>
        <p:spPr>
          <a:xfrm rot="20565735">
            <a:off x="3092685" y="2517075"/>
            <a:ext cx="1306768" cy="369332"/>
          </a:xfrm>
          <a:prstGeom prst="rect">
            <a:avLst/>
          </a:prstGeom>
          <a:noFill/>
        </p:spPr>
        <p:txBody>
          <a:bodyPr wrap="none" rtlCol="0">
            <a:spAutoFit/>
          </a:bodyPr>
          <a:lstStyle/>
          <a:p>
            <a:r>
              <a:rPr lang="en-US" dirty="0" smtClean="0">
                <a:latin typeface="Times" pitchFamily="18" charset="0"/>
                <a:cs typeface="Times" pitchFamily="18" charset="0"/>
              </a:rPr>
              <a:t>Social Sight</a:t>
            </a:r>
            <a:endParaRPr lang="en-US" dirty="0">
              <a:latin typeface="Times" pitchFamily="18" charset="0"/>
              <a:cs typeface="Times" pitchFamily="18" charset="0"/>
            </a:endParaRPr>
          </a:p>
        </p:txBody>
      </p:sp>
      <p:sp>
        <p:nvSpPr>
          <p:cNvPr id="19" name="TextBox 18"/>
          <p:cNvSpPr txBox="1"/>
          <p:nvPr/>
        </p:nvSpPr>
        <p:spPr>
          <a:xfrm rot="20583507">
            <a:off x="2567304" y="2116334"/>
            <a:ext cx="1563248" cy="369332"/>
          </a:xfrm>
          <a:prstGeom prst="rect">
            <a:avLst/>
          </a:prstGeom>
          <a:noFill/>
        </p:spPr>
        <p:txBody>
          <a:bodyPr wrap="none" rtlCol="0">
            <a:spAutoFit/>
          </a:bodyPr>
          <a:lstStyle/>
          <a:p>
            <a:r>
              <a:rPr lang="en-US" dirty="0" smtClean="0">
                <a:latin typeface="Times" pitchFamily="18" charset="0"/>
                <a:cs typeface="Times" pitchFamily="18" charset="0"/>
              </a:rPr>
              <a:t>Social Hearing</a:t>
            </a:r>
            <a:endParaRPr lang="en-US" dirty="0">
              <a:latin typeface="Times" pitchFamily="18" charset="0"/>
              <a:cs typeface="Times" pitchFamily="18" charset="0"/>
            </a:endParaRPr>
          </a:p>
        </p:txBody>
      </p:sp>
      <p:sp>
        <p:nvSpPr>
          <p:cNvPr id="20" name="TextBox 19"/>
          <p:cNvSpPr txBox="1"/>
          <p:nvPr/>
        </p:nvSpPr>
        <p:spPr>
          <a:xfrm rot="20298290">
            <a:off x="1335286" y="4017625"/>
            <a:ext cx="1572753" cy="646331"/>
          </a:xfrm>
          <a:prstGeom prst="rect">
            <a:avLst/>
          </a:prstGeom>
          <a:noFill/>
        </p:spPr>
        <p:txBody>
          <a:bodyPr wrap="square" rtlCol="0">
            <a:spAutoFit/>
          </a:bodyPr>
          <a:lstStyle/>
          <a:p>
            <a:pPr algn="ctr"/>
            <a:r>
              <a:rPr lang="en-US" dirty="0" smtClean="0">
                <a:latin typeface="Times" pitchFamily="18" charset="0"/>
                <a:cs typeface="Times" pitchFamily="18" charset="0"/>
              </a:rPr>
              <a:t>Social Stimulation</a:t>
            </a:r>
            <a:endParaRPr lang="en-US" dirty="0">
              <a:latin typeface="Times" pitchFamily="18" charset="0"/>
              <a:cs typeface="Times" pitchFamily="18" charset="0"/>
            </a:endParaRPr>
          </a:p>
        </p:txBody>
      </p:sp>
      <p:sp>
        <p:nvSpPr>
          <p:cNvPr id="21" name="Bent Arrow 20"/>
          <p:cNvSpPr/>
          <p:nvPr/>
        </p:nvSpPr>
        <p:spPr>
          <a:xfrm rot="20346500">
            <a:off x="1735793" y="3255899"/>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rot="20298290">
            <a:off x="6930387" y="2031508"/>
            <a:ext cx="1572753" cy="646331"/>
          </a:xfrm>
          <a:prstGeom prst="rect">
            <a:avLst/>
          </a:prstGeom>
          <a:noFill/>
        </p:spPr>
        <p:txBody>
          <a:bodyPr wrap="square" rtlCol="0">
            <a:spAutoFit/>
          </a:bodyPr>
          <a:lstStyle/>
          <a:p>
            <a:pPr algn="ctr"/>
            <a:r>
              <a:rPr lang="en-US" dirty="0" smtClean="0">
                <a:latin typeface="Times" pitchFamily="18" charset="0"/>
                <a:cs typeface="Times" pitchFamily="18" charset="0"/>
              </a:rPr>
              <a:t>Social Reciprocation</a:t>
            </a:r>
            <a:endParaRPr lang="en-US" dirty="0">
              <a:latin typeface="Times" pitchFamily="18" charset="0"/>
              <a:cs typeface="Times" pitchFamily="18" charset="0"/>
            </a:endParaRPr>
          </a:p>
        </p:txBody>
      </p:sp>
      <p:sp>
        <p:nvSpPr>
          <p:cNvPr id="23" name="Bent Arrow 22"/>
          <p:cNvSpPr/>
          <p:nvPr/>
        </p:nvSpPr>
        <p:spPr>
          <a:xfrm rot="4014705">
            <a:off x="6900691" y="1492967"/>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rot="20367489">
            <a:off x="5676641" y="1343254"/>
            <a:ext cx="620683" cy="369332"/>
          </a:xfrm>
          <a:prstGeom prst="rect">
            <a:avLst/>
          </a:prstGeom>
          <a:noFill/>
        </p:spPr>
        <p:txBody>
          <a:bodyPr wrap="none" rtlCol="0">
            <a:spAutoFit/>
          </a:bodyPr>
          <a:lstStyle/>
          <a:p>
            <a:r>
              <a:rPr lang="en-US" dirty="0" smtClean="0">
                <a:latin typeface="Times" pitchFamily="18" charset="0"/>
                <a:cs typeface="Times" pitchFamily="18" charset="0"/>
              </a:rPr>
              <a:t>Face</a:t>
            </a:r>
            <a:endParaRPr lang="en-US" dirty="0">
              <a:latin typeface="Times" pitchFamily="18" charset="0"/>
              <a:cs typeface="Times" pitchFamily="18" charset="0"/>
            </a:endParaRPr>
          </a:p>
        </p:txBody>
      </p:sp>
      <p:sp>
        <p:nvSpPr>
          <p:cNvPr id="25" name="TextBox 24"/>
          <p:cNvSpPr txBox="1"/>
          <p:nvPr/>
        </p:nvSpPr>
        <p:spPr>
          <a:xfrm rot="20430149">
            <a:off x="6026892" y="1697613"/>
            <a:ext cx="684803" cy="369332"/>
          </a:xfrm>
          <a:prstGeom prst="rect">
            <a:avLst/>
          </a:prstGeom>
          <a:noFill/>
        </p:spPr>
        <p:txBody>
          <a:bodyPr wrap="none" rtlCol="0">
            <a:spAutoFit/>
          </a:bodyPr>
          <a:lstStyle/>
          <a:p>
            <a:r>
              <a:rPr lang="en-US" dirty="0" smtClean="0">
                <a:latin typeface="Times" pitchFamily="18" charset="0"/>
                <a:cs typeface="Times" pitchFamily="18" charset="0"/>
              </a:rPr>
              <a:t>Body</a:t>
            </a:r>
            <a:endParaRPr lang="en-US" dirty="0">
              <a:latin typeface="Times" pitchFamily="18" charset="0"/>
              <a:cs typeface="Times" pitchFamily="18" charset="0"/>
            </a:endParaRPr>
          </a:p>
        </p:txBody>
      </p:sp>
      <p:sp>
        <p:nvSpPr>
          <p:cNvPr id="26" name="TextBox 25"/>
          <p:cNvSpPr txBox="1"/>
          <p:nvPr/>
        </p:nvSpPr>
        <p:spPr>
          <a:xfrm rot="20605952">
            <a:off x="6167375" y="2344599"/>
            <a:ext cx="706347" cy="369332"/>
          </a:xfrm>
          <a:prstGeom prst="rect">
            <a:avLst/>
          </a:prstGeom>
          <a:noFill/>
        </p:spPr>
        <p:txBody>
          <a:bodyPr wrap="none" rtlCol="0">
            <a:spAutoFit/>
          </a:bodyPr>
          <a:lstStyle/>
          <a:p>
            <a:r>
              <a:rPr lang="en-US" dirty="0" smtClean="0">
                <a:latin typeface="Times" pitchFamily="18" charset="0"/>
                <a:cs typeface="Times" pitchFamily="18" charset="0"/>
              </a:rPr>
              <a:t>Voice</a:t>
            </a:r>
            <a:endParaRPr lang="en-US" dirty="0">
              <a:latin typeface="Times" pitchFamily="18" charset="0"/>
              <a:cs typeface="Times" pitchFamily="18" charset="0"/>
            </a:endParaRPr>
          </a:p>
        </p:txBody>
      </p:sp>
      <p:sp>
        <p:nvSpPr>
          <p:cNvPr id="27" name="Right Arrow 26"/>
          <p:cNvSpPr/>
          <p:nvPr/>
        </p:nvSpPr>
        <p:spPr>
          <a:xfrm rot="524966">
            <a:off x="4352331" y="2017561"/>
            <a:ext cx="457200" cy="15240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ight Arrow 27"/>
          <p:cNvSpPr/>
          <p:nvPr/>
        </p:nvSpPr>
        <p:spPr>
          <a:xfrm rot="20508280">
            <a:off x="4511974" y="2473297"/>
            <a:ext cx="304800" cy="1524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Right Arrow 28"/>
          <p:cNvSpPr/>
          <p:nvPr/>
        </p:nvSpPr>
        <p:spPr>
          <a:xfrm rot="18115878">
            <a:off x="4729156" y="2773572"/>
            <a:ext cx="381000" cy="1524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ight Arrow 29"/>
          <p:cNvSpPr/>
          <p:nvPr/>
        </p:nvSpPr>
        <p:spPr>
          <a:xfrm rot="18013041">
            <a:off x="5477315" y="1702749"/>
            <a:ext cx="335505" cy="18089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ight Arrow 30"/>
          <p:cNvSpPr/>
          <p:nvPr/>
        </p:nvSpPr>
        <p:spPr>
          <a:xfrm rot="20508280">
            <a:off x="5807373" y="2027453"/>
            <a:ext cx="3048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ight Arrow 31"/>
          <p:cNvSpPr/>
          <p:nvPr/>
        </p:nvSpPr>
        <p:spPr>
          <a:xfrm rot="1482461">
            <a:off x="5881810" y="2437325"/>
            <a:ext cx="381000" cy="1524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Oval 32"/>
          <p:cNvSpPr/>
          <p:nvPr/>
        </p:nvSpPr>
        <p:spPr>
          <a:xfrm rot="20765919">
            <a:off x="4747521" y="1884966"/>
            <a:ext cx="1147533" cy="832068"/>
          </a:xfrm>
          <a:prstGeom prst="ellipse">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ectangle 33"/>
          <p:cNvSpPr/>
          <p:nvPr/>
        </p:nvSpPr>
        <p:spPr>
          <a:xfrm rot="20459583">
            <a:off x="4749788" y="1952322"/>
            <a:ext cx="1142999" cy="646331"/>
          </a:xfrm>
          <a:prstGeom prst="rect">
            <a:avLst/>
          </a:prstGeom>
        </p:spPr>
        <p:txBody>
          <a:bodyPr wrap="square">
            <a:spAutoFit/>
          </a:bodyPr>
          <a:lstStyle/>
          <a:p>
            <a:pPr algn="ctr"/>
            <a:r>
              <a:rPr lang="en-US" dirty="0" smtClean="0">
                <a:solidFill>
                  <a:schemeClr val="tx1"/>
                </a:solidFill>
              </a:rPr>
              <a:t>Social Cognition</a:t>
            </a:r>
            <a:endParaRPr lang="en-US" dirty="0">
              <a:solidFill>
                <a:schemeClr val="tx1"/>
              </a:solidFill>
            </a:endParaRPr>
          </a:p>
        </p:txBody>
      </p:sp>
      <p:grpSp>
        <p:nvGrpSpPr>
          <p:cNvPr id="3" name="Group 2"/>
          <p:cNvGrpSpPr/>
          <p:nvPr/>
        </p:nvGrpSpPr>
        <p:grpSpPr>
          <a:xfrm>
            <a:off x="1905000" y="5257800"/>
            <a:ext cx="5638800" cy="609600"/>
            <a:chOff x="1905000" y="5257800"/>
            <a:chExt cx="5638800" cy="609600"/>
          </a:xfrm>
        </p:grpSpPr>
        <p:sp>
          <p:nvSpPr>
            <p:cNvPr id="35" name="Right Arrow 34"/>
            <p:cNvSpPr/>
            <p:nvPr/>
          </p:nvSpPr>
          <p:spPr>
            <a:xfrm>
              <a:off x="1905000" y="5336475"/>
              <a:ext cx="56388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p:cNvSpPr/>
            <p:nvPr/>
          </p:nvSpPr>
          <p:spPr>
            <a:xfrm>
              <a:off x="2057400" y="5257800"/>
              <a:ext cx="1554480" cy="609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Times" pitchFamily="18" charset="0"/>
                  <a:cs typeface="Times" pitchFamily="18" charset="0"/>
                </a:rPr>
                <a:t>Social Stimulation</a:t>
              </a:r>
              <a:endParaRPr lang="en-US" dirty="0">
                <a:latin typeface="Times" pitchFamily="18" charset="0"/>
                <a:cs typeface="Times" pitchFamily="18" charset="0"/>
              </a:endParaRPr>
            </a:p>
          </p:txBody>
        </p:sp>
        <p:sp>
          <p:nvSpPr>
            <p:cNvPr id="37" name="Rounded Rectangle 36"/>
            <p:cNvSpPr/>
            <p:nvPr/>
          </p:nvSpPr>
          <p:spPr>
            <a:xfrm>
              <a:off x="3810000" y="5257800"/>
              <a:ext cx="1554480" cy="609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Times" pitchFamily="18" charset="0"/>
                  <a:cs typeface="Times" pitchFamily="18" charset="0"/>
                </a:rPr>
                <a:t>Social Cognition</a:t>
              </a:r>
              <a:endParaRPr lang="en-US" dirty="0">
                <a:latin typeface="Times" pitchFamily="18" charset="0"/>
                <a:cs typeface="Times" pitchFamily="18" charset="0"/>
              </a:endParaRPr>
            </a:p>
          </p:txBody>
        </p:sp>
        <p:sp>
          <p:nvSpPr>
            <p:cNvPr id="38" name="Rounded Rectangle 37"/>
            <p:cNvSpPr/>
            <p:nvPr/>
          </p:nvSpPr>
          <p:spPr>
            <a:xfrm>
              <a:off x="5562600" y="5257800"/>
              <a:ext cx="1554480"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Times" pitchFamily="18" charset="0"/>
                  <a:cs typeface="Times" pitchFamily="18" charset="0"/>
                </a:rPr>
                <a:t>Social Reciprocation</a:t>
              </a:r>
              <a:endParaRPr lang="en-US" dirty="0">
                <a:latin typeface="Times" pitchFamily="18" charset="0"/>
                <a:cs typeface="Times" pitchFamily="18" charset="0"/>
              </a:endParaRPr>
            </a:p>
          </p:txBody>
        </p:sp>
      </p:grpSp>
      <p:cxnSp>
        <p:nvCxnSpPr>
          <p:cNvPr id="43" name="Straight Connector 42"/>
          <p:cNvCxnSpPr/>
          <p:nvPr/>
        </p:nvCxnSpPr>
        <p:spPr>
          <a:xfrm>
            <a:off x="2773280" y="609600"/>
            <a:ext cx="3649402"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Title 1"/>
          <p:cNvSpPr txBox="1">
            <a:spLocks/>
          </p:cNvSpPr>
          <p:nvPr/>
        </p:nvSpPr>
        <p:spPr>
          <a:xfrm>
            <a:off x="460415" y="216544"/>
            <a:ext cx="8229600" cy="868362"/>
          </a:xfrm>
          <a:prstGeom prst="roundRect">
            <a:avLst/>
          </a:prstGeom>
        </p:spPr>
        <p:txBody>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en-US" dirty="0" smtClean="0">
                <a:latin typeface="Times" pitchFamily="18" charset="0"/>
                <a:cs typeface="Times" pitchFamily="18" charset="0"/>
              </a:rPr>
              <a:t>Social Situational Awareness</a:t>
            </a:r>
            <a:endParaRPr lang="en-US" dirty="0">
              <a:latin typeface="Times" pitchFamily="18" charset="0"/>
              <a:cs typeface="Times" pitchFamily="18" charset="0"/>
            </a:endParaRPr>
          </a:p>
        </p:txBody>
      </p:sp>
    </p:spTree>
    <p:extLst>
      <p:ext uri="{BB962C8B-B14F-4D97-AF65-F5344CB8AC3E}">
        <p14:creationId xmlns:p14="http://schemas.microsoft.com/office/powerpoint/2010/main" val="36282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0-#ppt_w/2"/>
                                          </p:val>
                                        </p:tav>
                                        <p:tav tm="100000">
                                          <p:val>
                                            <p:strVal val="#ppt_x"/>
                                          </p:val>
                                        </p:tav>
                                      </p:tavLst>
                                    </p:anim>
                                    <p:anim calcmode="lin" valueType="num">
                                      <p:cBhvr additive="base">
                                        <p:cTn id="9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
                                        </p:tgtEl>
                                      </p:cBhvr>
                                    </p:animEffect>
                                    <p:set>
                                      <p:cBhvr>
                                        <p:cTn id="111" dur="1" fill="hold">
                                          <p:stCondLst>
                                            <p:cond delay="499"/>
                                          </p:stCondLst>
                                        </p:cTn>
                                        <p:tgtEl>
                                          <p:spTgt spid="2"/>
                                        </p:tgtEl>
                                        <p:attrNameLst>
                                          <p:attrName>style.visibility</p:attrName>
                                        </p:attrNameLst>
                                      </p:cBhvr>
                                      <p:to>
                                        <p:strVal val="hidden"/>
                                      </p:to>
                                    </p:se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animBg="1"/>
      <p:bldP spid="22" grpId="0"/>
      <p:bldP spid="23" grpId="0" animBg="1"/>
      <p:bldP spid="24" grpId="0"/>
      <p:bldP spid="25" grpId="0"/>
      <p:bldP spid="26" grpId="0"/>
      <p:bldP spid="27" grpId="0" animBg="1"/>
      <p:bldP spid="28" grpId="0" animBg="1"/>
      <p:bldP spid="29" grpId="0" animBg="1"/>
      <p:bldP spid="30" grpId="0" animBg="1"/>
      <p:bldP spid="31" grpId="0" animBg="1"/>
      <p:bldP spid="32" grpId="0" animBg="1"/>
      <p:bldP spid="33" grpId="0" animBg="1"/>
      <p:bldP spid="34"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3733800"/>
            <a:ext cx="2743200" cy="2031325"/>
          </a:xfrm>
          <a:prstGeom prst="rect">
            <a:avLst/>
          </a:prstGeom>
          <a:noFill/>
        </p:spPr>
        <p:txBody>
          <a:bodyPr wrap="square" rtlCol="0">
            <a:spAutoFit/>
          </a:bodyPr>
          <a:lstStyle/>
          <a:p>
            <a:pPr>
              <a:buFont typeface="Arial" pitchFamily="34" charset="0"/>
              <a:buChar char="•"/>
            </a:pPr>
            <a:r>
              <a:rPr lang="en-US" dirty="0" smtClean="0">
                <a:latin typeface="Times" pitchFamily="18" charset="0"/>
                <a:cs typeface="Times" pitchFamily="18" charset="0"/>
              </a:rPr>
              <a:t> How many people?</a:t>
            </a:r>
          </a:p>
          <a:p>
            <a:pPr>
              <a:buFont typeface="Arial" pitchFamily="34" charset="0"/>
              <a:buChar char="•"/>
            </a:pPr>
            <a:r>
              <a:rPr lang="en-US" dirty="0" smtClean="0">
                <a:latin typeface="Times" pitchFamily="18" charset="0"/>
                <a:cs typeface="Times" pitchFamily="18" charset="0"/>
              </a:rPr>
              <a:t> Where are they located?</a:t>
            </a:r>
          </a:p>
          <a:p>
            <a:pPr marL="168275" indent="-168275">
              <a:buFont typeface="Arial" pitchFamily="34" charset="0"/>
              <a:buChar char="•"/>
            </a:pPr>
            <a:r>
              <a:rPr lang="en-US" dirty="0" smtClean="0">
                <a:latin typeface="Times" pitchFamily="18" charset="0"/>
                <a:cs typeface="Times" pitchFamily="18" charset="0"/>
              </a:rPr>
              <a:t> What are their facial expressions?</a:t>
            </a:r>
          </a:p>
          <a:p>
            <a:pPr>
              <a:buFont typeface="Arial" pitchFamily="34" charset="0"/>
              <a:buChar char="•"/>
            </a:pPr>
            <a:r>
              <a:rPr lang="en-US" dirty="0" smtClean="0">
                <a:latin typeface="Times" pitchFamily="18" charset="0"/>
                <a:cs typeface="Times" pitchFamily="18" charset="0"/>
              </a:rPr>
              <a:t> Eye Gaze</a:t>
            </a:r>
          </a:p>
          <a:p>
            <a:pPr>
              <a:buFont typeface="Arial" pitchFamily="34" charset="0"/>
              <a:buChar char="•"/>
            </a:pPr>
            <a:r>
              <a:rPr lang="en-US" dirty="0" smtClean="0">
                <a:latin typeface="Times" pitchFamily="18" charset="0"/>
                <a:cs typeface="Times" pitchFamily="18" charset="0"/>
              </a:rPr>
              <a:t> Eye Contact</a:t>
            </a:r>
          </a:p>
          <a:p>
            <a:pPr>
              <a:buFont typeface="Arial" pitchFamily="34" charset="0"/>
              <a:buChar char="•"/>
            </a:pPr>
            <a:r>
              <a:rPr lang="en-US" dirty="0" smtClean="0">
                <a:latin typeface="Times" pitchFamily="18" charset="0"/>
                <a:cs typeface="Times" pitchFamily="18" charset="0"/>
              </a:rPr>
              <a:t> Body Mannerisms</a:t>
            </a:r>
            <a:endParaRPr lang="en-US" dirty="0">
              <a:latin typeface="Times" pitchFamily="18" charset="0"/>
              <a:cs typeface="Times" pitchFamily="18" charset="0"/>
            </a:endParaRPr>
          </a:p>
        </p:txBody>
      </p:sp>
      <p:sp>
        <p:nvSpPr>
          <p:cNvPr id="2" name="Title 1"/>
          <p:cNvSpPr>
            <a:spLocks noGrp="1"/>
          </p:cNvSpPr>
          <p:nvPr>
            <p:ph type="title"/>
          </p:nvPr>
        </p:nvSpPr>
        <p:spPr>
          <a:xfrm>
            <a:off x="457200" y="212952"/>
            <a:ext cx="8229600" cy="868362"/>
          </a:xfrm>
        </p:spPr>
        <p:txBody>
          <a:bodyPr/>
          <a:lstStyle/>
          <a:p>
            <a:r>
              <a:rPr lang="en-US" dirty="0" smtClean="0">
                <a:latin typeface="Times" pitchFamily="18" charset="0"/>
                <a:cs typeface="Times" pitchFamily="18" charset="0"/>
              </a:rPr>
              <a:t>SSA in Various Settings</a:t>
            </a:r>
            <a:endParaRPr lang="en-US" dirty="0">
              <a:latin typeface="Times" pitchFamily="18" charset="0"/>
              <a:cs typeface="Times" pitchFamily="18" charset="0"/>
            </a:endParaRPr>
          </a:p>
        </p:txBody>
      </p:sp>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pic>
        <p:nvPicPr>
          <p:cNvPr id="12" name="Picture 11" descr="Interaction.jpg"/>
          <p:cNvPicPr>
            <a:picLocks noChangeAspect="1"/>
          </p:cNvPicPr>
          <p:nvPr/>
        </p:nvPicPr>
        <p:blipFill rotWithShape="1">
          <a:blip r:embed="rId2" cstate="print"/>
          <a:srcRect b="17493"/>
          <a:stretch/>
        </p:blipFill>
        <p:spPr>
          <a:xfrm>
            <a:off x="1447800" y="1981200"/>
            <a:ext cx="5696711" cy="346126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762774" y="1198599"/>
            <a:ext cx="1845442" cy="369332"/>
          </a:xfrm>
          <a:prstGeom prst="rect">
            <a:avLst/>
          </a:prstGeom>
          <a:noFill/>
        </p:spPr>
        <p:txBody>
          <a:bodyPr wrap="none" rtlCol="0">
            <a:spAutoFit/>
          </a:bodyPr>
          <a:lstStyle/>
          <a:p>
            <a:r>
              <a:rPr lang="en-US" b="1" dirty="0" smtClean="0">
                <a:latin typeface="Times" pitchFamily="18" charset="0"/>
                <a:cs typeface="Times" pitchFamily="18" charset="0"/>
              </a:rPr>
              <a:t>Social Assistance</a:t>
            </a:r>
            <a:endParaRPr lang="en-US" b="1" dirty="0">
              <a:latin typeface="Times" pitchFamily="18" charset="0"/>
              <a:cs typeface="Times" pitchFamily="18" charset="0"/>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362" y="1981199"/>
            <a:ext cx="5970638" cy="3701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699346" y="1198599"/>
            <a:ext cx="1845377" cy="369332"/>
          </a:xfrm>
          <a:prstGeom prst="rect">
            <a:avLst/>
          </a:prstGeom>
          <a:noFill/>
        </p:spPr>
        <p:txBody>
          <a:bodyPr wrap="none" rtlCol="0">
            <a:spAutoFit/>
          </a:bodyPr>
          <a:lstStyle/>
          <a:p>
            <a:r>
              <a:rPr lang="en-US" b="1" dirty="0" smtClean="0">
                <a:latin typeface="Times" pitchFamily="18" charset="0"/>
                <a:cs typeface="Times" pitchFamily="18" charset="0"/>
              </a:rPr>
              <a:t>Decision Making</a:t>
            </a:r>
            <a:endParaRPr lang="en-US" b="1" dirty="0">
              <a:latin typeface="Times" pitchFamily="18" charset="0"/>
              <a:cs typeface="Times" pitchFamily="18" charset="0"/>
            </a:endParaRPr>
          </a:p>
        </p:txBody>
      </p:sp>
      <p:sp>
        <p:nvSpPr>
          <p:cNvPr id="15" name="TextBox 14"/>
          <p:cNvSpPr txBox="1"/>
          <p:nvPr/>
        </p:nvSpPr>
        <p:spPr>
          <a:xfrm>
            <a:off x="6520966" y="1195176"/>
            <a:ext cx="2460930" cy="369332"/>
          </a:xfrm>
          <a:prstGeom prst="rect">
            <a:avLst/>
          </a:prstGeom>
          <a:noFill/>
        </p:spPr>
        <p:txBody>
          <a:bodyPr wrap="none" rtlCol="0">
            <a:spAutoFit/>
          </a:bodyPr>
          <a:lstStyle/>
          <a:p>
            <a:r>
              <a:rPr lang="en-US" b="1" dirty="0" smtClean="0">
                <a:latin typeface="Times" pitchFamily="18" charset="0"/>
                <a:cs typeface="Times" pitchFamily="18" charset="0"/>
              </a:rPr>
              <a:t>Remote Collaborations</a:t>
            </a:r>
            <a:endParaRPr lang="en-US" b="1" dirty="0">
              <a:latin typeface="Times" pitchFamily="18" charset="0"/>
              <a:cs typeface="Times" pitchFamily="18" charset="0"/>
            </a:endParaRPr>
          </a:p>
        </p:txBody>
      </p:sp>
      <p:pic>
        <p:nvPicPr>
          <p:cNvPr id="4098" name="Picture 2" descr="http://www.ahrq.gov/teamsteppstools/images/tslogo1med.jpg"/>
          <p:cNvPicPr>
            <a:picLocks noChangeAspect="1" noChangeArrowheads="1"/>
          </p:cNvPicPr>
          <p:nvPr/>
        </p:nvPicPr>
        <p:blipFill>
          <a:blip r:embed="rId4" cstate="print"/>
          <a:srcRect/>
          <a:stretch>
            <a:fillRect/>
          </a:stretch>
        </p:blipFill>
        <p:spPr bwMode="auto">
          <a:xfrm>
            <a:off x="2286000" y="2133600"/>
            <a:ext cx="4370580" cy="3522237"/>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5105400" y="2438400"/>
            <a:ext cx="1383969" cy="369332"/>
          </a:xfrm>
          <a:prstGeom prst="rect">
            <a:avLst/>
          </a:prstGeom>
          <a:noFill/>
        </p:spPr>
        <p:txBody>
          <a:bodyPr wrap="none" rtlCol="0">
            <a:spAutoFit/>
          </a:bodyPr>
          <a:lstStyle/>
          <a:p>
            <a:r>
              <a:rPr lang="en-US" b="1" dirty="0" err="1" smtClean="0"/>
              <a:t>TeamSTEPPS</a:t>
            </a:r>
            <a:endParaRPr lang="en-US" b="1" dirty="0"/>
          </a:p>
        </p:txBody>
      </p:sp>
      <p:sp>
        <p:nvSpPr>
          <p:cNvPr id="16" name="TextBox 15"/>
          <p:cNvSpPr txBox="1"/>
          <p:nvPr/>
        </p:nvSpPr>
        <p:spPr>
          <a:xfrm>
            <a:off x="3276600" y="3810000"/>
            <a:ext cx="2743200" cy="1754326"/>
          </a:xfrm>
          <a:prstGeom prst="rect">
            <a:avLst/>
          </a:prstGeom>
          <a:noFill/>
        </p:spPr>
        <p:txBody>
          <a:bodyPr wrap="square" rtlCol="0">
            <a:spAutoFit/>
          </a:bodyPr>
          <a:lstStyle/>
          <a:p>
            <a:pPr>
              <a:buFont typeface="Arial" pitchFamily="34" charset="0"/>
              <a:buChar char="•"/>
            </a:pPr>
            <a:r>
              <a:rPr lang="en-US" dirty="0" smtClean="0"/>
              <a:t> Leadership</a:t>
            </a:r>
          </a:p>
          <a:p>
            <a:pPr>
              <a:buFont typeface="Arial" pitchFamily="34" charset="0"/>
              <a:buChar char="•"/>
            </a:pPr>
            <a:r>
              <a:rPr lang="en-US" dirty="0" smtClean="0"/>
              <a:t> Mutual Support</a:t>
            </a:r>
          </a:p>
          <a:p>
            <a:pPr>
              <a:buFont typeface="Arial" pitchFamily="34" charset="0"/>
              <a:buChar char="•"/>
            </a:pPr>
            <a:r>
              <a:rPr lang="en-US" dirty="0" smtClean="0"/>
              <a:t> Communication</a:t>
            </a:r>
          </a:p>
          <a:p>
            <a:pPr>
              <a:buFont typeface="Arial" pitchFamily="34" charset="0"/>
              <a:buChar char="•"/>
            </a:pPr>
            <a:r>
              <a:rPr lang="en-US" dirty="0" smtClean="0"/>
              <a:t> Attitude</a:t>
            </a:r>
          </a:p>
          <a:p>
            <a:pPr>
              <a:buFont typeface="Arial" pitchFamily="34" charset="0"/>
              <a:buChar char="•"/>
            </a:pPr>
            <a:r>
              <a:rPr lang="en-US" dirty="0" smtClean="0"/>
              <a:t> Situation Monitoring</a:t>
            </a:r>
          </a:p>
          <a:p>
            <a:pPr>
              <a:buFont typeface="Arial" pitchFamily="34" charset="0"/>
              <a:buChar char="•"/>
            </a:pPr>
            <a:r>
              <a:rPr lang="en-US" dirty="0" smtClean="0"/>
              <a:t> Patient Safety</a:t>
            </a:r>
            <a:endParaRPr lang="en-US" dirty="0"/>
          </a:p>
        </p:txBody>
      </p:sp>
      <p:pic>
        <p:nvPicPr>
          <p:cNvPr id="4100" name="Picture 4" descr="http://www.telepresenceoptions.com/images/lifesize_room_465x233px.jpg"/>
          <p:cNvPicPr>
            <a:picLocks noChangeAspect="1" noChangeArrowheads="1"/>
          </p:cNvPicPr>
          <p:nvPr/>
        </p:nvPicPr>
        <p:blipFill>
          <a:blip r:embed="rId5" cstate="print"/>
          <a:srcRect/>
          <a:stretch>
            <a:fillRect/>
          </a:stretch>
        </p:blipFill>
        <p:spPr bwMode="auto">
          <a:xfrm>
            <a:off x="1828800" y="2438400"/>
            <a:ext cx="5930843" cy="297180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6400800" y="3635276"/>
            <a:ext cx="2743200" cy="2308324"/>
          </a:xfrm>
          <a:prstGeom prst="rect">
            <a:avLst/>
          </a:prstGeom>
          <a:noFill/>
        </p:spPr>
        <p:txBody>
          <a:bodyPr wrap="square" rtlCol="0">
            <a:spAutoFit/>
          </a:bodyPr>
          <a:lstStyle/>
          <a:p>
            <a:pPr marL="225425" indent="-225425">
              <a:buFont typeface="Arial" pitchFamily="34" charset="0"/>
              <a:buChar char="•"/>
            </a:pPr>
            <a:r>
              <a:rPr lang="en-US" dirty="0" smtClean="0">
                <a:latin typeface="Times" pitchFamily="18" charset="0"/>
                <a:cs typeface="Times" pitchFamily="18" charset="0"/>
              </a:rPr>
              <a:t> Expressing Opinion</a:t>
            </a:r>
          </a:p>
          <a:p>
            <a:pPr marL="225425" indent="-225425">
              <a:buFont typeface="Arial" pitchFamily="34" charset="0"/>
              <a:buChar char="•"/>
            </a:pPr>
            <a:r>
              <a:rPr lang="en-US" dirty="0" smtClean="0">
                <a:latin typeface="Times" pitchFamily="18" charset="0"/>
                <a:cs typeface="Times" pitchFamily="18" charset="0"/>
              </a:rPr>
              <a:t>Managing Conflict</a:t>
            </a:r>
          </a:p>
          <a:p>
            <a:pPr marL="225425" indent="-225425">
              <a:buFont typeface="Arial" pitchFamily="34" charset="0"/>
              <a:buChar char="•"/>
            </a:pPr>
            <a:r>
              <a:rPr lang="en-US" dirty="0" smtClean="0">
                <a:latin typeface="Times" pitchFamily="18" charset="0"/>
                <a:cs typeface="Times" pitchFamily="18" charset="0"/>
              </a:rPr>
              <a:t>Making Decision</a:t>
            </a:r>
          </a:p>
          <a:p>
            <a:pPr marL="225425" indent="-225425">
              <a:buFont typeface="Arial" pitchFamily="34" charset="0"/>
              <a:buChar char="•"/>
            </a:pPr>
            <a:r>
              <a:rPr lang="en-US" dirty="0" smtClean="0">
                <a:latin typeface="Times" pitchFamily="18" charset="0"/>
                <a:cs typeface="Times" pitchFamily="18" charset="0"/>
              </a:rPr>
              <a:t>  Speed of Decision</a:t>
            </a:r>
          </a:p>
          <a:p>
            <a:pPr marL="225425" indent="-225425">
              <a:buFont typeface="Arial" pitchFamily="34" charset="0"/>
              <a:buChar char="•"/>
            </a:pPr>
            <a:r>
              <a:rPr lang="en-US" dirty="0" smtClean="0">
                <a:latin typeface="Times" pitchFamily="18" charset="0"/>
                <a:cs typeface="Times" pitchFamily="18" charset="0"/>
              </a:rPr>
              <a:t> Interaction with Colleagues</a:t>
            </a:r>
          </a:p>
          <a:p>
            <a:pPr marL="225425" indent="-225425">
              <a:buFont typeface="Arial" pitchFamily="34" charset="0"/>
              <a:buChar char="•"/>
            </a:pPr>
            <a:r>
              <a:rPr lang="en-US" dirty="0" smtClean="0">
                <a:latin typeface="Times" pitchFamily="18" charset="0"/>
                <a:cs typeface="Times" pitchFamily="18" charset="0"/>
              </a:rPr>
              <a:t>Difficulty Establishing Rapport</a:t>
            </a:r>
            <a:endParaRPr lang="en-US" dirty="0">
              <a:latin typeface="Times" pitchFamily="18" charset="0"/>
              <a:cs typeface="Times" pitchFamily="18" charset="0"/>
            </a:endParaRPr>
          </a:p>
        </p:txBody>
      </p:sp>
    </p:spTree>
    <p:extLst>
      <p:ext uri="{BB962C8B-B14F-4D97-AF65-F5344CB8AC3E}">
        <p14:creationId xmlns:p14="http://schemas.microsoft.com/office/powerpoint/2010/main" val="41865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nodeType="clickEffect">
                                  <p:stCondLst>
                                    <p:cond delay="0"/>
                                  </p:stCondLst>
                                  <p:childTnLst>
                                    <p:animMotion origin="layout" path="M -1.66667E-6 -3.05273E-6 L -0.30312 -0.17437 " pathEditMode="relative" rAng="0" ptsTypes="AA">
                                      <p:cBhvr>
                                        <p:cTn id="14" dur="2000" fill="hold"/>
                                        <p:tgtEl>
                                          <p:spTgt spid="12"/>
                                        </p:tgtEl>
                                        <p:attrNameLst>
                                          <p:attrName>ppt_x</p:attrName>
                                          <p:attrName>ppt_y</p:attrName>
                                        </p:attrNameLst>
                                      </p:cBhvr>
                                      <p:rCtr x="-15200" y="-8700"/>
                                    </p:animMotion>
                                  </p:childTnLst>
                                </p:cTn>
                              </p:par>
                              <p:par>
                                <p:cTn id="15" presetID="6" presetClass="emph" presetSubtype="0" fill="hold" nodeType="withEffect">
                                  <p:stCondLst>
                                    <p:cond delay="0"/>
                                  </p:stCondLst>
                                  <p:childTnLst>
                                    <p:animScale>
                                      <p:cBhvr>
                                        <p:cTn id="16" dur="2000" fill="hold"/>
                                        <p:tgtEl>
                                          <p:spTgt spid="12"/>
                                        </p:tgtEl>
                                      </p:cBhvr>
                                      <p:by x="50000" y="50000"/>
                                    </p:animScale>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122"/>
                                        </p:tgtEl>
                                        <p:attrNameLst>
                                          <p:attrName>style.visibility</p:attrName>
                                        </p:attrNameLst>
                                      </p:cBhvr>
                                      <p:to>
                                        <p:strVal val="visible"/>
                                      </p:to>
                                    </p:set>
                                    <p:animEffect transition="in" filter="blinds(horizontal)">
                                      <p:cBhvr>
                                        <p:cTn id="26" dur="500"/>
                                        <p:tgtEl>
                                          <p:spTgt spid="51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5122"/>
                                        </p:tgtEl>
                                      </p:cBhvr>
                                      <p:by x="50000" y="50000"/>
                                    </p:animScale>
                                  </p:childTnLst>
                                </p:cTn>
                              </p:par>
                              <p:par>
                                <p:cTn id="34" presetID="64" presetClass="path" presetSubtype="0" accel="50000" decel="50000" fill="hold" nodeType="withEffect">
                                  <p:stCondLst>
                                    <p:cond delay="0"/>
                                  </p:stCondLst>
                                  <p:childTnLst>
                                    <p:animMotion origin="layout" path="M 2.5E-6 6.29047E-7 L -0.03177 -0.19195 " pathEditMode="relative" rAng="0" ptsTypes="AA">
                                      <p:cBhvr>
                                        <p:cTn id="35" dur="2000" fill="hold"/>
                                        <p:tgtEl>
                                          <p:spTgt spid="5122"/>
                                        </p:tgtEl>
                                        <p:attrNameLst>
                                          <p:attrName>ppt_x</p:attrName>
                                          <p:attrName>ppt_y</p:attrName>
                                        </p:attrNameLst>
                                      </p:cBhvr>
                                      <p:rCtr x="-1600" y="-9600"/>
                                    </p:animMotion>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098"/>
                                        </p:tgtEl>
                                        <p:attrNameLst>
                                          <p:attrName>style.visibility</p:attrName>
                                        </p:attrNameLst>
                                      </p:cBhvr>
                                      <p:to>
                                        <p:strVal val="visible"/>
                                      </p:to>
                                    </p:set>
                                    <p:animEffect transition="in" filter="blinds(horizontal)">
                                      <p:cBhvr>
                                        <p:cTn id="40" dur="500"/>
                                        <p:tgtEl>
                                          <p:spTgt spid="409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4098"/>
                                        </p:tgtEl>
                                      </p:cBhvr>
                                    </p:animEffect>
                                    <p:set>
                                      <p:cBhvr>
                                        <p:cTn id="48" dur="1" fill="hold">
                                          <p:stCondLst>
                                            <p:cond delay="499"/>
                                          </p:stCondLst>
                                        </p:cTn>
                                        <p:tgtEl>
                                          <p:spTgt spid="4098"/>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100"/>
                                        </p:tgtEl>
                                        <p:attrNameLst>
                                          <p:attrName>style.visibility</p:attrName>
                                        </p:attrNameLst>
                                      </p:cBhvr>
                                      <p:to>
                                        <p:strVal val="visible"/>
                                      </p:to>
                                    </p:set>
                                    <p:animEffect transition="in" filter="blinds(horizontal)">
                                      <p:cBhvr>
                                        <p:cTn id="60" dur="500"/>
                                        <p:tgtEl>
                                          <p:spTgt spid="410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2000" fill="hold"/>
                                        <p:tgtEl>
                                          <p:spTgt spid="4100"/>
                                        </p:tgtEl>
                                      </p:cBhvr>
                                      <p:by x="40000" y="40000"/>
                                    </p:animScale>
                                  </p:childTnLst>
                                </p:cTn>
                              </p:par>
                              <p:par>
                                <p:cTn id="68" presetID="56" presetClass="path" presetSubtype="0" accel="50000" decel="50000" fill="hold" nodeType="withEffect">
                                  <p:stCondLst>
                                    <p:cond delay="0"/>
                                  </p:stCondLst>
                                  <p:childTnLst>
                                    <p:animMotion origin="layout" path="M 4.44444E-6 -2.87697E-6 L 0.29236 -0.21646 " pathEditMode="relative" rAng="0" ptsTypes="AA">
                                      <p:cBhvr>
                                        <p:cTn id="69" dur="2000" fill="hold"/>
                                        <p:tgtEl>
                                          <p:spTgt spid="4100"/>
                                        </p:tgtEl>
                                        <p:attrNameLst>
                                          <p:attrName>ppt_x</p:attrName>
                                          <p:attrName>ppt_y</p:attrName>
                                        </p:attrNameLst>
                                      </p:cBhvr>
                                      <p:rCtr x="14600" y="-10800"/>
                                    </p:animMotion>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4" grpId="0"/>
      <p:bldP spid="15" grpId="0"/>
      <p:bldP spid="13" grpId="0"/>
      <p:bldP spid="13" grpId="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Group Vs. Dyadic Interactions</a:t>
            </a:r>
            <a:endParaRPr lang="en-US" dirty="0">
              <a:latin typeface="Times" pitchFamily="18" charset="0"/>
              <a:cs typeface="Times" pitchFamily="18" charset="0"/>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a:p>
        </p:txBody>
      </p:sp>
    </p:spTree>
    <p:extLst>
      <p:ext uri="{BB962C8B-B14F-4D97-AF65-F5344CB8AC3E}">
        <p14:creationId xmlns:p14="http://schemas.microsoft.com/office/powerpoint/2010/main" val="102610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Case Studies of People who are Blind</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6</a:t>
            </a:fld>
            <a:endParaRPr lang="en-US" dirty="0"/>
          </a:p>
        </p:txBody>
      </p:sp>
      <p:graphicFrame>
        <p:nvGraphicFramePr>
          <p:cNvPr id="5" name="Diagram 4"/>
          <p:cNvGraphicFramePr/>
          <p:nvPr>
            <p:extLst>
              <p:ext uri="{D42A27DB-BD31-4B8C-83A1-F6EECF244321}">
                <p14:modId xmlns:p14="http://schemas.microsoft.com/office/powerpoint/2010/main" val="4116179328"/>
              </p:ext>
            </p:extLst>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extLst>
              <p:ext uri="{D42A27DB-BD31-4B8C-83A1-F6EECF244321}">
                <p14:modId xmlns:p14="http://schemas.microsoft.com/office/powerpoint/2010/main" val="85080861"/>
              </p:ext>
            </p:extLst>
          </p:nvPr>
        </p:nvGraphicFramePr>
        <p:xfrm>
          <a:off x="609600" y="1447800"/>
          <a:ext cx="8001000" cy="4107822"/>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400" dirty="0" smtClean="0"/>
                        <a:t>Statement</a:t>
                      </a:r>
                      <a:r>
                        <a:rPr lang="en-US" sz="1400" baseline="0" dirty="0" smtClean="0"/>
                        <a:t> </a:t>
                      </a:r>
                      <a:r>
                        <a:rPr lang="en-US" sz="1400" dirty="0" smtClean="0"/>
                        <a:t>Number</a:t>
                      </a:r>
                      <a:endParaRPr lang="en-US" sz="1400" dirty="0"/>
                    </a:p>
                  </a:txBody>
                  <a:tcPr/>
                </a:tc>
                <a:tc>
                  <a:txBody>
                    <a:bodyPr/>
                    <a:lstStyle/>
                    <a:p>
                      <a:pPr algn="ctr"/>
                      <a:r>
                        <a:rPr lang="en-US" sz="1400" dirty="0" smtClean="0"/>
                        <a:t>Need </a:t>
                      </a:r>
                      <a:endParaRPr lang="en-US" sz="1400" dirty="0"/>
                    </a:p>
                  </a:txBody>
                  <a:tcPr/>
                </a:tc>
              </a:tr>
              <a:tr h="423017">
                <a:tc>
                  <a:txBody>
                    <a:bodyPr/>
                    <a:lstStyle/>
                    <a:p>
                      <a:pPr algn="ctr"/>
                      <a:r>
                        <a:rPr lang="en-US" sz="1400" dirty="0" smtClean="0"/>
                        <a:t>1</a:t>
                      </a:r>
                      <a:endParaRPr lang="en-US" sz="1400" dirty="0"/>
                    </a:p>
                  </a:txBody>
                  <a:tcPr/>
                </a:tc>
                <a:tc>
                  <a:txBody>
                    <a:bodyPr/>
                    <a:lstStyle/>
                    <a:p>
                      <a:r>
                        <a:rPr lang="en-US" sz="1400" kern="1200" dirty="0" smtClean="0">
                          <a:solidFill>
                            <a:schemeClr val="dk1"/>
                          </a:solidFill>
                          <a:latin typeface="+mn-lt"/>
                          <a:ea typeface="+mn-ea"/>
                          <a:cs typeface="+mn-cs"/>
                        </a:rPr>
                        <a:t>Knowing how many people are standing in front you, and where each person is standing.</a:t>
                      </a:r>
                      <a:endParaRPr lang="en-US" sz="1400" dirty="0"/>
                    </a:p>
                  </a:txBody>
                  <a:tcPr/>
                </a:tc>
              </a:tr>
              <a:tr h="423017">
                <a:tc>
                  <a:txBody>
                    <a:bodyPr/>
                    <a:lstStyle/>
                    <a:p>
                      <a:pPr algn="ctr"/>
                      <a:r>
                        <a:rPr lang="en-US" sz="1400" dirty="0" smtClean="0"/>
                        <a:t>2</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Knowing where a person is directing his/her attention. </a:t>
                      </a:r>
                      <a:endParaRPr lang="en-US" sz="1400" dirty="0"/>
                    </a:p>
                  </a:txBody>
                  <a:tcPr/>
                </a:tc>
              </a:tr>
              <a:tr h="423017">
                <a:tc>
                  <a:txBody>
                    <a:bodyPr/>
                    <a:lstStyle/>
                    <a:p>
                      <a:pPr algn="ctr"/>
                      <a:r>
                        <a:rPr lang="en-US" sz="1400" dirty="0" smtClean="0"/>
                        <a:t>3</a:t>
                      </a:r>
                      <a:endParaRPr lang="en-US" sz="1400" dirty="0"/>
                    </a:p>
                  </a:txBody>
                  <a:tcPr/>
                </a:tc>
                <a:tc>
                  <a:txBody>
                    <a:bodyPr/>
                    <a:lstStyle/>
                    <a:p>
                      <a:r>
                        <a:rPr lang="en-US" sz="1400" kern="1200" dirty="0" smtClean="0">
                          <a:solidFill>
                            <a:schemeClr val="dk1"/>
                          </a:solidFill>
                          <a:latin typeface="+mn-lt"/>
                          <a:ea typeface="+mn-ea"/>
                          <a:cs typeface="+mn-cs"/>
                        </a:rPr>
                        <a:t>Knowing the identities of the people standing in front of you.</a:t>
                      </a:r>
                    </a:p>
                  </a:txBody>
                  <a:tcPr/>
                </a:tc>
              </a:tr>
              <a:tr h="423017">
                <a:tc>
                  <a:txBody>
                    <a:bodyPr/>
                    <a:lstStyle/>
                    <a:p>
                      <a:pPr algn="ctr"/>
                      <a:r>
                        <a:rPr lang="en-US" sz="1400" dirty="0" smtClean="0"/>
                        <a:t>4</a:t>
                      </a:r>
                      <a:endParaRPr lang="en-US" sz="1400" dirty="0"/>
                    </a:p>
                  </a:txBody>
                  <a:tcPr/>
                </a:tc>
                <a:tc>
                  <a:txBody>
                    <a:bodyPr/>
                    <a:lstStyle/>
                    <a:p>
                      <a:r>
                        <a:rPr lang="en-US" sz="1400" kern="1200" dirty="0" smtClean="0">
                          <a:solidFill>
                            <a:schemeClr val="dk1"/>
                          </a:solidFill>
                          <a:latin typeface="+mn-lt"/>
                          <a:ea typeface="+mn-ea"/>
                          <a:cs typeface="+mn-cs"/>
                        </a:rPr>
                        <a:t>Knowing something about the appearance of the people standing in front of you.</a:t>
                      </a:r>
                      <a:endParaRPr lang="en-US" sz="1400" dirty="0"/>
                    </a:p>
                  </a:txBody>
                  <a:tcPr/>
                </a:tc>
              </a:tr>
              <a:tr h="423017">
                <a:tc>
                  <a:txBody>
                    <a:bodyPr/>
                    <a:lstStyle/>
                    <a:p>
                      <a:pPr algn="ctr"/>
                      <a:r>
                        <a:rPr lang="en-US" sz="1400" dirty="0" smtClean="0"/>
                        <a:t>5</a:t>
                      </a:r>
                      <a:endParaRPr lang="en-US" sz="1400" dirty="0"/>
                    </a:p>
                  </a:txBody>
                  <a:tcPr/>
                </a:tc>
                <a:tc>
                  <a:txBody>
                    <a:bodyPr/>
                    <a:lstStyle/>
                    <a:p>
                      <a:r>
                        <a:rPr lang="en-US" sz="1400" kern="1200" dirty="0" smtClean="0">
                          <a:solidFill>
                            <a:schemeClr val="dk1"/>
                          </a:solidFill>
                          <a:latin typeface="+mn-lt"/>
                          <a:ea typeface="+mn-ea"/>
                          <a:cs typeface="+mn-cs"/>
                        </a:rPr>
                        <a:t>Knowing whether the physical appearance of a person who you know has changed since the last time you encountered him/her.</a:t>
                      </a:r>
                      <a:endParaRPr lang="en-US" sz="1400" dirty="0"/>
                    </a:p>
                  </a:txBody>
                  <a:tcPr/>
                </a:tc>
              </a:tr>
              <a:tr h="423017">
                <a:tc>
                  <a:txBody>
                    <a:bodyPr/>
                    <a:lstStyle/>
                    <a:p>
                      <a:pPr algn="ctr"/>
                      <a:r>
                        <a:rPr lang="en-US" sz="1400" dirty="0" smtClean="0"/>
                        <a:t>6</a:t>
                      </a:r>
                      <a:endParaRPr lang="en-US" sz="1400" dirty="0"/>
                    </a:p>
                  </a:txBody>
                  <a:tcPr/>
                </a:tc>
                <a:tc>
                  <a:txBody>
                    <a:bodyPr/>
                    <a:lstStyle/>
                    <a:p>
                      <a:r>
                        <a:rPr lang="en-US" sz="1400" kern="1200" dirty="0" smtClean="0">
                          <a:solidFill>
                            <a:schemeClr val="dk1"/>
                          </a:solidFill>
                          <a:latin typeface="+mn-lt"/>
                          <a:ea typeface="+mn-ea"/>
                          <a:cs typeface="+mn-cs"/>
                        </a:rPr>
                        <a:t>Knowing the facial expressions of the person standing in front of you.</a:t>
                      </a:r>
                      <a:r>
                        <a:rPr lang="en-US" sz="1400" baseline="0" dirty="0" smtClean="0"/>
                        <a:t> </a:t>
                      </a:r>
                      <a:endParaRPr lang="en-US" sz="1400" dirty="0"/>
                    </a:p>
                  </a:txBody>
                  <a:tcPr/>
                </a:tc>
              </a:tr>
              <a:tr h="423017">
                <a:tc>
                  <a:txBody>
                    <a:bodyPr/>
                    <a:lstStyle/>
                    <a:p>
                      <a:pPr algn="ctr"/>
                      <a:r>
                        <a:rPr lang="en-US" sz="1400" dirty="0" smtClean="0"/>
                        <a:t>7</a:t>
                      </a:r>
                      <a:endParaRPr lang="en-US" sz="1400" dirty="0"/>
                    </a:p>
                  </a:txBody>
                  <a:tcPr/>
                </a:tc>
                <a:tc>
                  <a:txBody>
                    <a:bodyPr/>
                    <a:lstStyle/>
                    <a:p>
                      <a:r>
                        <a:rPr lang="en-US" sz="1400" kern="1200" dirty="0" smtClean="0">
                          <a:solidFill>
                            <a:schemeClr val="dk1"/>
                          </a:solidFill>
                          <a:latin typeface="+mn-lt"/>
                          <a:ea typeface="+mn-ea"/>
                          <a:cs typeface="+mn-cs"/>
                        </a:rPr>
                        <a:t>Knowing the hand gestures and body motions of the person standing in front of you.</a:t>
                      </a:r>
                      <a:endParaRPr lang="en-US" sz="1400" dirty="0"/>
                    </a:p>
                  </a:txBody>
                  <a:tcPr/>
                </a:tc>
              </a:tr>
              <a:tr h="423017">
                <a:tc>
                  <a:txBody>
                    <a:bodyPr/>
                    <a:lstStyle/>
                    <a:p>
                      <a:pPr algn="ctr"/>
                      <a:r>
                        <a:rPr lang="en-US" sz="1400" dirty="0" smtClean="0"/>
                        <a:t>8</a:t>
                      </a:r>
                      <a:endParaRPr lang="en-US" sz="1400" dirty="0"/>
                    </a:p>
                  </a:txBody>
                  <a:tcPr/>
                </a:tc>
                <a:tc>
                  <a:txBody>
                    <a:bodyPr/>
                    <a:lstStyle/>
                    <a:p>
                      <a:r>
                        <a:rPr lang="en-US" sz="1400" kern="1200" dirty="0" smtClean="0">
                          <a:solidFill>
                            <a:schemeClr val="dk1"/>
                          </a:solidFill>
                          <a:latin typeface="+mn-lt"/>
                          <a:ea typeface="+mn-ea"/>
                          <a:cs typeface="+mn-cs"/>
                        </a:rPr>
                        <a:t>Knowing whether your personal mannerisms do not </a:t>
                      </a:r>
                      <a:r>
                        <a:rPr lang="en-US" sz="1400" kern="1200" dirty="0" err="1" smtClean="0">
                          <a:solidFill>
                            <a:schemeClr val="dk1"/>
                          </a:solidFill>
                          <a:latin typeface="+mn-lt"/>
                          <a:ea typeface="+mn-ea"/>
                          <a:cs typeface="+mn-cs"/>
                        </a:rPr>
                        <a:t>ﬁt</a:t>
                      </a:r>
                      <a:r>
                        <a:rPr lang="en-US" sz="1400" kern="1200" dirty="0" smtClean="0">
                          <a:solidFill>
                            <a:schemeClr val="dk1"/>
                          </a:solidFill>
                          <a:latin typeface="+mn-lt"/>
                          <a:ea typeface="+mn-ea"/>
                          <a:cs typeface="+mn-cs"/>
                        </a:rPr>
                        <a:t> the behavioral norms and expectations of the sighted people with whom you will be interacting.</a:t>
                      </a:r>
                      <a:endParaRPr lang="en-US" sz="1400" dirty="0"/>
                    </a:p>
                  </a:txBody>
                  <a:tcPr/>
                </a:tc>
              </a:tr>
            </a:tbl>
          </a:graphicData>
        </a:graphic>
      </p:graphicFrame>
      <p:pic>
        <p:nvPicPr>
          <p:cNvPr id="8" name="Picture 7" descr="QuestionaireBiad.bmp"/>
          <p:cNvPicPr/>
          <p:nvPr/>
        </p:nvPicPr>
        <p:blipFill>
          <a:blip r:embed="rId3" cstate="print"/>
          <a:srcRect l="4066" r="6945"/>
          <a:stretch>
            <a:fillRect/>
          </a:stretch>
        </p:blipFill>
        <p:spPr>
          <a:xfrm>
            <a:off x="2590800" y="1524000"/>
            <a:ext cx="3962400" cy="3200400"/>
          </a:xfrm>
          <a:prstGeom prst="rect">
            <a:avLst/>
          </a:prstGeom>
          <a:ln>
            <a:noFill/>
          </a:ln>
          <a:effectLst>
            <a:outerShdw blurRad="292100" dist="139700" dir="2700000" algn="tl" rotWithShape="0">
              <a:srgbClr val="333333">
                <a:alpha val="65000"/>
              </a:srgbClr>
            </a:outerShdw>
          </a:effectLst>
        </p:spPr>
      </p:pic>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7</a:t>
            </a:fld>
            <a:endParaRPr lang="en-US" dirty="0"/>
          </a:p>
        </p:txBody>
      </p:sp>
      <p:pic>
        <p:nvPicPr>
          <p:cNvPr id="13" name="Picture 12" descr="SurveyPoster.bmp"/>
          <p:cNvPicPr>
            <a:picLocks noChangeAspect="1"/>
          </p:cNvPicPr>
          <p:nvPr/>
        </p:nvPicPr>
        <p:blipFill>
          <a:blip r:embed="rId4" cstate="print"/>
          <a:stretch>
            <a:fillRect/>
          </a:stretch>
        </p:blipFill>
        <p:spPr>
          <a:xfrm>
            <a:off x="1781829" y="1752600"/>
            <a:ext cx="5580341" cy="3886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31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rctx="PPT">
                                        <p:cTn id="42" dur="indefinite"/>
                                        <p:tgtEl>
                                          <p:spTgt spid="7"/>
                                        </p:tgtEl>
                                        <p:attrNameLst>
                                          <p:attrName>style.opacity</p:attrName>
                                        </p:attrNameLst>
                                      </p:cBhvr>
                                      <p:to>
                                        <p:strVal val="0.25"/>
                                      </p:to>
                                    </p:set>
                                    <p:animEffect filter="image" prLst="opacity: 0.25">
                                      <p:cBhvr rctx="IE">
                                        <p:cTn id="43" dur="indefinite"/>
                                        <p:tgtEl>
                                          <p:spTgt spid="7"/>
                                        </p:tgtEl>
                                      </p:cBhvr>
                                    </p:animEffect>
                                  </p:childTnLst>
                                </p:cTn>
                              </p:par>
                            </p:childTnLst>
                          </p:cTn>
                        </p:par>
                        <p:par>
                          <p:cTn id="44" fill="hold">
                            <p:stCondLst>
                              <p:cond delay="0"/>
                            </p:stCondLst>
                            <p:childTnLst>
                              <p:par>
                                <p:cTn id="45" presetID="9"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rctx="PPT">
                                        <p:cTn id="51" dur="indefinite"/>
                                        <p:tgtEl>
                                          <p:spTgt spid="8"/>
                                        </p:tgtEl>
                                        <p:attrNameLst>
                                          <p:attrName>style.opacity</p:attrName>
                                        </p:attrNameLst>
                                      </p:cBhvr>
                                      <p:to>
                                        <p:strVal val="0.5"/>
                                      </p:to>
                                    </p:set>
                                    <p:animEffect filter="image" prLst="opacity: 0.5">
                                      <p:cBhvr rctx="IE">
                                        <p:cTn id="52" dur="indefinite"/>
                                        <p:tgtEl>
                                          <p:spTgt spid="8"/>
                                        </p:tgtEl>
                                      </p:cBhvr>
                                    </p:animEffect>
                                  </p:childTnLst>
                                </p:cTn>
                              </p:par>
                            </p:childTnLst>
                          </p:cTn>
                        </p:par>
                        <p:par>
                          <p:cTn id="53" fill="hold">
                            <p:stCondLst>
                              <p:cond delay="0"/>
                            </p:stCondLst>
                            <p:childTnLst>
                              <p:par>
                                <p:cTn id="54" presetID="3" presetClass="entr" presetSubtype="10"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blinds(horizontal)">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Contributions from this Dissertation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7023629" y="3020181"/>
            <a:ext cx="3296543" cy="369332"/>
          </a:xfrm>
          <a:prstGeom prst="rect">
            <a:avLst/>
          </a:prstGeom>
          <a:noFill/>
        </p:spPr>
        <p:txBody>
          <a:bodyPr wrap="none" rtlCol="0">
            <a:spAutoFit/>
          </a:bodyPr>
          <a:lstStyle/>
          <a:p>
            <a:r>
              <a:rPr lang="en-US" dirty="0" smtClean="0"/>
              <a:t>Ground Work in Social Assistance</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400800" y="1459468"/>
            <a:ext cx="856344" cy="369332"/>
          </a:xfrm>
          <a:prstGeom prst="rect">
            <a:avLst/>
          </a:prstGeom>
          <a:noFill/>
        </p:spPr>
        <p:txBody>
          <a:bodyPr wrap="square" rtlCol="0">
            <a:spAutoFit/>
          </a:bodyPr>
          <a:lstStyle/>
          <a:p>
            <a:r>
              <a:rPr lang="en-US" dirty="0" smtClean="0"/>
              <a:t>Focus</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459468"/>
            <a:ext cx="1371600" cy="369332"/>
          </a:xfrm>
          <a:prstGeom prst="rect">
            <a:avLst/>
          </a:prstGeom>
          <a:noFill/>
        </p:spPr>
        <p:txBody>
          <a:bodyPr wrap="square" rtlCol="0">
            <a:spAutoFit/>
          </a:bodyPr>
          <a:lstStyle/>
          <a:p>
            <a:pPr algn="r"/>
            <a:r>
              <a:rPr lang="en-US" dirty="0" smtClean="0"/>
              <a:t>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6"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fill="hold"/>
                                        <p:tgtEl>
                                          <p:spTgt spid="45"/>
                                        </p:tgtEl>
                                        <p:attrNameLst>
                                          <p:attrName>ppt_x</p:attrName>
                                        </p:attrNameLst>
                                      </p:cBhvr>
                                      <p:tavLst>
                                        <p:tav tm="0">
                                          <p:val>
                                            <p:strVal val="1+#ppt_w/2"/>
                                          </p:val>
                                        </p:tav>
                                        <p:tav tm="100000">
                                          <p:val>
                                            <p:strVal val="#ppt_x"/>
                                          </p:val>
                                        </p:tav>
                                      </p:tavLst>
                                    </p:anim>
                                    <p:anim calcmode="lin" valueType="num">
                                      <p:cBhvr additive="base">
                                        <p:cTn id="21" dur="500" fill="hold"/>
                                        <p:tgtEl>
                                          <p:spTgt spid="4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5"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1+#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4"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1+#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3"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1+#ppt_w/2"/>
                                          </p:val>
                                        </p:tav>
                                        <p:tav tm="100000">
                                          <p:val>
                                            <p:strVal val="#ppt_x"/>
                                          </p:val>
                                        </p:tav>
                                      </p:tavLst>
                                    </p:anim>
                                    <p:anim calcmode="lin" valueType="num">
                                      <p:cBhvr additive="base">
                                        <p:cTn id="48" dur="500" fill="hold"/>
                                        <p:tgtEl>
                                          <p:spTgt spid="47"/>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2"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1+#ppt_w/2"/>
                                          </p:val>
                                        </p:tav>
                                        <p:tav tm="100000">
                                          <p:val>
                                            <p:strVal val="#ppt_x"/>
                                          </p:val>
                                        </p:tav>
                                      </p:tavLst>
                                    </p:anim>
                                    <p:anim calcmode="lin" valueType="num">
                                      <p:cBhvr additive="base">
                                        <p:cTn id="57" dur="500" fill="hold"/>
                                        <p:tgtEl>
                                          <p:spTgt spid="42"/>
                                        </p:tgtEl>
                                        <p:attrNameLst>
                                          <p:attrName>ppt_y</p:attrName>
                                        </p:attrNameLst>
                                      </p:cBhvr>
                                      <p:tavLst>
                                        <p:tav tm="0">
                                          <p:val>
                                            <p:strVal val="#ppt_y"/>
                                          </p:val>
                                        </p:tav>
                                        <p:tav tm="100000">
                                          <p:val>
                                            <p:strVal val="#ppt_y"/>
                                          </p:val>
                                        </p:tav>
                                      </p:tavLst>
                                    </p:anim>
                                  </p:childTnLst>
                                </p:cTn>
                              </p:par>
                            </p:childTnLst>
                          </p:cTn>
                        </p:par>
                        <p:par>
                          <p:cTn id="58" fill="hold">
                            <p:stCondLst>
                              <p:cond delay="3000"/>
                            </p:stCondLst>
                            <p:childTnLst>
                              <p:par>
                                <p:cTn id="59" presetID="2" presetClass="entr" presetSubtype="8" fill="hold" grpId="0" nodeType="afterEffect">
                                  <p:stCondLst>
                                    <p:cond delay="0"/>
                                  </p:stCondLst>
                                  <p:childTnLst>
                                    <p:set>
                                      <p:cBhvr>
                                        <p:cTn id="60"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1"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1+#ppt_w/2"/>
                                          </p:val>
                                        </p:tav>
                                        <p:tav tm="100000">
                                          <p:val>
                                            <p:strVal val="#ppt_x"/>
                                          </p:val>
                                        </p:tav>
                                      </p:tavLst>
                                    </p:anim>
                                    <p:anim calcmode="lin" valueType="num">
                                      <p:cBhvr additive="base">
                                        <p:cTn id="66" dur="500" fill="hold"/>
                                        <p:tgtEl>
                                          <p:spTgt spid="48"/>
                                        </p:tgtEl>
                                        <p:attrNameLst>
                                          <p:attrName>ppt_y</p:attrName>
                                        </p:attrNameLst>
                                      </p:cBhvr>
                                      <p:tavLst>
                                        <p:tav tm="0">
                                          <p:val>
                                            <p:strVal val="#ppt_y"/>
                                          </p:val>
                                        </p:tav>
                                        <p:tav tm="100000">
                                          <p:val>
                                            <p:strVal val="#ppt_y"/>
                                          </p:val>
                                        </p:tav>
                                      </p:tavLst>
                                    </p:anim>
                                  </p:childTnLst>
                                </p:cTn>
                              </p:par>
                            </p:childTnLst>
                          </p:cTn>
                        </p:par>
                        <p:par>
                          <p:cTn id="67" fill="hold">
                            <p:stCondLst>
                              <p:cond delay="3500"/>
                            </p:stCondLst>
                            <p:childTnLst>
                              <p:par>
                                <p:cTn id="68" presetID="2" presetClass="entr" presetSubtype="8" fill="hold" grpId="0" nodeType="afterEffect">
                                  <p:stCondLst>
                                    <p:cond delay="0"/>
                                  </p:stCondLst>
                                  <p:childTnLst>
                                    <p:set>
                                      <p:cBhvr>
                                        <p:cTn id="69"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0"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 calcmode="lin" valueType="num">
                                      <p:cBhvr additive="base">
                                        <p:cTn id="74" dur="500" fill="hold"/>
                                        <p:tgtEl>
                                          <p:spTgt spid="46"/>
                                        </p:tgtEl>
                                        <p:attrNameLst>
                                          <p:attrName>ppt_x</p:attrName>
                                        </p:attrNameLst>
                                      </p:cBhvr>
                                      <p:tavLst>
                                        <p:tav tm="0">
                                          <p:val>
                                            <p:strVal val="1+#ppt_w/2"/>
                                          </p:val>
                                        </p:tav>
                                        <p:tav tm="100000">
                                          <p:val>
                                            <p:strVal val="#ppt_x"/>
                                          </p:val>
                                        </p:tav>
                                      </p:tavLst>
                                    </p:anim>
                                    <p:anim calcmode="lin" valueType="num">
                                      <p:cBhvr additive="base">
                                        <p:cTn id="75"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childTnLst>
                                </p:cTn>
                              </p:par>
                            </p:childTnLst>
                          </p:cTn>
                        </p:par>
                        <p:par>
                          <p:cTn id="82" fill="hold">
                            <p:stCondLst>
                              <p:cond delay="0"/>
                            </p:stCondLst>
                            <p:childTnLst>
                              <p:par>
                                <p:cTn id="83" presetID="9" presetClass="entr" presetSubtype="0" fill="hold" grpId="0"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dissolve">
                                      <p:cBhvr>
                                        <p:cTn id="85" dur="500"/>
                                        <p:tgtEl>
                                          <p:spTgt spid="55"/>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1"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animBg="1"/>
      <p:bldP spid="42" grpId="0" uiExpand="1" animBg="1"/>
      <p:bldP spid="43" grpId="0" uiExpand="1" animBg="1"/>
      <p:bldP spid="44" grpId="0" uiExpand="1" animBg="1"/>
      <p:bldP spid="45" grpId="0" uiExpand="1" animBg="1"/>
      <p:bldP spid="46" grpId="0" animBg="1"/>
      <p:bldP spid="47" grpId="0" uiExpand="1" animBg="1"/>
      <p:bldP spid="48" grpId="0" uiExpand="1" animBg="1"/>
      <p:bldGraphic spid="51" grpId="0" uiExpand="1">
        <p:bldSub>
          <a:bldDgm bld="one"/>
        </p:bldSub>
      </p:bldGraphic>
      <p:bldP spid="53" grpId="0" animBg="1"/>
      <p:bldP spid="54" grpId="0"/>
      <p:bldP spid="55" grpId="0" animBg="1"/>
      <p:bldP spid="56" grpId="0" animBg="1"/>
      <p:bldP spid="57" grpId="0"/>
      <p:bldP spid="58" grpId="0" animBg="1"/>
      <p:bldP spid="5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latin typeface="Times" pitchFamily="18" charset="0"/>
                <a:cs typeface="Times" pitchFamily="18" charset="0"/>
              </a:rPr>
              <a:t>Stereotypy</a:t>
            </a:r>
            <a:endParaRPr lang="en-US" dirty="0">
              <a:latin typeface="Times" pitchFamily="18" charset="0"/>
              <a:cs typeface="Times" pitchFamily="18" charset="0"/>
            </a:endParaRPr>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extLst>
      <p:ext uri="{BB962C8B-B14F-4D97-AF65-F5344CB8AC3E}">
        <p14:creationId xmlns:p14="http://schemas.microsoft.com/office/powerpoint/2010/main" val="3040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10272</TotalTime>
  <Words>1432</Words>
  <Application>Microsoft Office PowerPoint</Application>
  <PresentationFormat>On-screen Show (4:3)</PresentationFormat>
  <Paragraphs>409</Paragraphs>
  <Slides>29</Slides>
  <Notes>5</Notes>
  <HiddenSlides>5</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1" baseType="lpstr">
      <vt:lpstr>CUbiC Template (Fall 2009)</vt:lpstr>
      <vt:lpstr>Equation</vt:lpstr>
      <vt:lpstr>Mediated Social Interpersonal Communication  Evidence-based Understanding of Multimedia Solutions for Enriching Social Situational Awareness</vt:lpstr>
      <vt:lpstr>Scope of this dissertation</vt:lpstr>
      <vt:lpstr>Social Interactions</vt:lpstr>
      <vt:lpstr>SSA in Various Settings</vt:lpstr>
      <vt:lpstr>Group Vs. Dyadic Interactions</vt:lpstr>
      <vt:lpstr>Case Studies of People who are Blind</vt:lpstr>
      <vt:lpstr>Self-Report Importance of Non-Verbal Cues</vt:lpstr>
      <vt:lpstr>Contributions from this Dissertation</vt:lpstr>
      <vt:lpstr>Stereotypy</vt:lpstr>
      <vt:lpstr>Proposed solution</vt:lpstr>
      <vt:lpstr>Social Gaze &amp; Interaction Space</vt:lpstr>
      <vt:lpstr>Modeling Distance &amp; Direction through Face Detection</vt:lpstr>
      <vt:lpstr>Structured Mode Searching Particle Filter (SMSPF)</vt:lpstr>
      <vt:lpstr>Face/Person Detection/Tracking</vt:lpstr>
      <vt:lpstr>Social Scene Delivery System</vt:lpstr>
      <vt:lpstr>Social Scene Information Delivery</vt:lpstr>
      <vt:lpstr>Person Specific Feature Selection</vt:lpstr>
      <vt:lpstr>Person-Specific Feature Selection</vt:lpstr>
      <vt:lpstr>Design Considerations for Social Interaction Aid</vt:lpstr>
      <vt:lpstr>PowerPoint Presentation</vt:lpstr>
      <vt:lpstr>Facial Expression</vt:lpstr>
      <vt:lpstr>Classifiers &amp; Results</vt:lpstr>
      <vt:lpstr>Results</vt:lpstr>
      <vt:lpstr>Results – Datasets and Evaluation Metrics</vt:lpstr>
      <vt:lpstr>Results – Example Dataset</vt:lpstr>
      <vt:lpstr>Facial Expressions and Head Mannerisms </vt:lpstr>
      <vt:lpstr>Impact</vt:lpstr>
      <vt:lpstr>Awards &amp; Recognitions</vt:lpstr>
      <vt:lpstr>Thanks</vt:lpstr>
    </vt:vector>
  </TitlesOfParts>
  <Company>ASU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598</cp:revision>
  <dcterms:created xsi:type="dcterms:W3CDTF">2009-10-07T04:34:59Z</dcterms:created>
  <dcterms:modified xsi:type="dcterms:W3CDTF">2011-03-02T23:40:44Z</dcterms:modified>
</cp:coreProperties>
</file>